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0" r:id="rId2"/>
    <p:sldId id="261" r:id="rId3"/>
    <p:sldId id="256" r:id="rId4"/>
    <p:sldId id="259" r:id="rId5"/>
    <p:sldId id="262" r:id="rId6"/>
    <p:sldId id="263" r:id="rId7"/>
    <p:sldId id="264" r:id="rId8"/>
    <p:sldId id="265" r:id="rId9"/>
    <p:sldId id="288" r:id="rId10"/>
    <p:sldId id="257" r:id="rId11"/>
    <p:sldId id="269" r:id="rId12"/>
    <p:sldId id="270" r:id="rId13"/>
    <p:sldId id="277" r:id="rId14"/>
    <p:sldId id="271" r:id="rId15"/>
    <p:sldId id="272" r:id="rId16"/>
    <p:sldId id="273" r:id="rId17"/>
    <p:sldId id="278" r:id="rId18"/>
    <p:sldId id="274" r:id="rId19"/>
    <p:sldId id="275" r:id="rId20"/>
    <p:sldId id="279" r:id="rId21"/>
    <p:sldId id="280" r:id="rId22"/>
    <p:sldId id="281" r:id="rId23"/>
    <p:sldId id="282" r:id="rId24"/>
    <p:sldId id="283" r:id="rId25"/>
    <p:sldId id="284" r:id="rId26"/>
    <p:sldId id="285" r:id="rId27"/>
    <p:sldId id="287" r:id="rId28"/>
    <p:sldId id="286" r:id="rId29"/>
    <p:sldId id="267" r:id="rId30"/>
    <p:sldId id="258" r:id="rId31"/>
    <p:sldId id="268" r:id="rId32"/>
    <p:sldId id="291" r:id="rId33"/>
    <p:sldId id="290" r:id="rId34"/>
    <p:sldId id="292" r:id="rId35"/>
    <p:sldId id="293" r:id="rId36"/>
    <p:sldId id="289" r:id="rId37"/>
  </p:sldIdLst>
  <p:sldSz cx="12192000" cy="6858000"/>
  <p:notesSz cx="6858000" cy="9144000"/>
  <p:custDataLst>
    <p:tags r:id="rId3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bin cooper" initials="rc"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4660"/>
  </p:normalViewPr>
  <p:slideViewPr>
    <p:cSldViewPr snapToGrid="0">
      <p:cViewPr>
        <p:scale>
          <a:sx n="53" d="100"/>
          <a:sy n="53" d="100"/>
        </p:scale>
        <p:origin x="-62" y="-20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07C7ABA-A325-4405-B5A4-7A49B2F1EB65}" type="datetimeFigureOut">
              <a:rPr lang="en-US" smtClean="0"/>
              <a:t>11/23/2020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64EEC5-8D53-4F97-8D2A-319B9FB2FA2A}" type="slidenum">
              <a:rPr lang="en-US" smtClean="0"/>
              <a:t>‹#›</a:t>
            </a:fld>
            <a:endParaRPr lang="en-US"/>
          </a:p>
        </p:txBody>
      </p:sp>
    </p:spTree>
    <p:extLst>
      <p:ext uri="{BB962C8B-B14F-4D97-AF65-F5344CB8AC3E}">
        <p14:creationId xmlns:p14="http://schemas.microsoft.com/office/powerpoint/2010/main" val="41967231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7C7ABA-A325-4405-B5A4-7A49B2F1EB65}" type="datetimeFigureOut">
              <a:rPr lang="en-US" smtClean="0"/>
              <a:t>11/23/2020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64EEC5-8D53-4F97-8D2A-319B9FB2FA2A}" type="slidenum">
              <a:rPr lang="en-US" smtClean="0"/>
              <a:t>‹#›</a:t>
            </a:fld>
            <a:endParaRPr lang="en-US"/>
          </a:p>
        </p:txBody>
      </p:sp>
    </p:spTree>
    <p:extLst>
      <p:ext uri="{BB962C8B-B14F-4D97-AF65-F5344CB8AC3E}">
        <p14:creationId xmlns:p14="http://schemas.microsoft.com/office/powerpoint/2010/main" val="32136222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7C7ABA-A325-4405-B5A4-7A49B2F1EB65}" type="datetimeFigureOut">
              <a:rPr lang="en-US" smtClean="0"/>
              <a:t>11/23/2020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64EEC5-8D53-4F97-8D2A-319B9FB2FA2A}" type="slidenum">
              <a:rPr lang="en-US" smtClean="0"/>
              <a:t>‹#›</a:t>
            </a:fld>
            <a:endParaRPr lang="en-US"/>
          </a:p>
        </p:txBody>
      </p:sp>
    </p:spTree>
    <p:extLst>
      <p:ext uri="{BB962C8B-B14F-4D97-AF65-F5344CB8AC3E}">
        <p14:creationId xmlns:p14="http://schemas.microsoft.com/office/powerpoint/2010/main" val="34625537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7C7ABA-A325-4405-B5A4-7A49B2F1EB65}" type="datetimeFigureOut">
              <a:rPr lang="en-US" smtClean="0"/>
              <a:t>11/23/2020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64EEC5-8D53-4F97-8D2A-319B9FB2FA2A}" type="slidenum">
              <a:rPr lang="en-US" smtClean="0"/>
              <a:t>‹#›</a:t>
            </a:fld>
            <a:endParaRPr lang="en-US"/>
          </a:p>
        </p:txBody>
      </p:sp>
    </p:spTree>
    <p:extLst>
      <p:ext uri="{BB962C8B-B14F-4D97-AF65-F5344CB8AC3E}">
        <p14:creationId xmlns:p14="http://schemas.microsoft.com/office/powerpoint/2010/main" val="28038469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07C7ABA-A325-4405-B5A4-7A49B2F1EB65}" type="datetimeFigureOut">
              <a:rPr lang="en-US" smtClean="0"/>
              <a:t>11/23/2020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64EEC5-8D53-4F97-8D2A-319B9FB2FA2A}" type="slidenum">
              <a:rPr lang="en-US" smtClean="0"/>
              <a:t>‹#›</a:t>
            </a:fld>
            <a:endParaRPr lang="en-US"/>
          </a:p>
        </p:txBody>
      </p:sp>
    </p:spTree>
    <p:extLst>
      <p:ext uri="{BB962C8B-B14F-4D97-AF65-F5344CB8AC3E}">
        <p14:creationId xmlns:p14="http://schemas.microsoft.com/office/powerpoint/2010/main" val="14781103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07C7ABA-A325-4405-B5A4-7A49B2F1EB65}" type="datetimeFigureOut">
              <a:rPr lang="en-US" smtClean="0"/>
              <a:t>11/23/2020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64EEC5-8D53-4F97-8D2A-319B9FB2FA2A}" type="slidenum">
              <a:rPr lang="en-US" smtClean="0"/>
              <a:t>‹#›</a:t>
            </a:fld>
            <a:endParaRPr lang="en-US"/>
          </a:p>
        </p:txBody>
      </p:sp>
    </p:spTree>
    <p:extLst>
      <p:ext uri="{BB962C8B-B14F-4D97-AF65-F5344CB8AC3E}">
        <p14:creationId xmlns:p14="http://schemas.microsoft.com/office/powerpoint/2010/main" val="6597310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07C7ABA-A325-4405-B5A4-7A49B2F1EB65}" type="datetimeFigureOut">
              <a:rPr lang="en-US" smtClean="0"/>
              <a:t>11/23/2020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64EEC5-8D53-4F97-8D2A-319B9FB2FA2A}" type="slidenum">
              <a:rPr lang="en-US" smtClean="0"/>
              <a:t>‹#›</a:t>
            </a:fld>
            <a:endParaRPr lang="en-US"/>
          </a:p>
        </p:txBody>
      </p:sp>
    </p:spTree>
    <p:extLst>
      <p:ext uri="{BB962C8B-B14F-4D97-AF65-F5344CB8AC3E}">
        <p14:creationId xmlns:p14="http://schemas.microsoft.com/office/powerpoint/2010/main" val="29959598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07C7ABA-A325-4405-B5A4-7A49B2F1EB65}" type="datetimeFigureOut">
              <a:rPr lang="en-US" smtClean="0"/>
              <a:t>11/23/2020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64EEC5-8D53-4F97-8D2A-319B9FB2FA2A}" type="slidenum">
              <a:rPr lang="en-US" smtClean="0"/>
              <a:t>‹#›</a:t>
            </a:fld>
            <a:endParaRPr lang="en-US"/>
          </a:p>
        </p:txBody>
      </p:sp>
    </p:spTree>
    <p:extLst>
      <p:ext uri="{BB962C8B-B14F-4D97-AF65-F5344CB8AC3E}">
        <p14:creationId xmlns:p14="http://schemas.microsoft.com/office/powerpoint/2010/main" val="20714118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7C7ABA-A325-4405-B5A4-7A49B2F1EB65}" type="datetimeFigureOut">
              <a:rPr lang="en-US" smtClean="0"/>
              <a:t>11/23/2020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64EEC5-8D53-4F97-8D2A-319B9FB2FA2A}" type="slidenum">
              <a:rPr lang="en-US" smtClean="0"/>
              <a:t>‹#›</a:t>
            </a:fld>
            <a:endParaRPr lang="en-US"/>
          </a:p>
        </p:txBody>
      </p:sp>
    </p:spTree>
    <p:extLst>
      <p:ext uri="{BB962C8B-B14F-4D97-AF65-F5344CB8AC3E}">
        <p14:creationId xmlns:p14="http://schemas.microsoft.com/office/powerpoint/2010/main" val="43523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07C7ABA-A325-4405-B5A4-7A49B2F1EB65}" type="datetimeFigureOut">
              <a:rPr lang="en-US" smtClean="0"/>
              <a:t>11/23/2020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64EEC5-8D53-4F97-8D2A-319B9FB2FA2A}" type="slidenum">
              <a:rPr lang="en-US" smtClean="0"/>
              <a:t>‹#›</a:t>
            </a:fld>
            <a:endParaRPr lang="en-US"/>
          </a:p>
        </p:txBody>
      </p:sp>
    </p:spTree>
    <p:extLst>
      <p:ext uri="{BB962C8B-B14F-4D97-AF65-F5344CB8AC3E}">
        <p14:creationId xmlns:p14="http://schemas.microsoft.com/office/powerpoint/2010/main" val="1550937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07C7ABA-A325-4405-B5A4-7A49B2F1EB65}" type="datetimeFigureOut">
              <a:rPr lang="en-US" smtClean="0"/>
              <a:t>11/23/2020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64EEC5-8D53-4F97-8D2A-319B9FB2FA2A}" type="slidenum">
              <a:rPr lang="en-US" smtClean="0"/>
              <a:t>‹#›</a:t>
            </a:fld>
            <a:endParaRPr lang="en-US"/>
          </a:p>
        </p:txBody>
      </p:sp>
    </p:spTree>
    <p:extLst>
      <p:ext uri="{BB962C8B-B14F-4D97-AF65-F5344CB8AC3E}">
        <p14:creationId xmlns:p14="http://schemas.microsoft.com/office/powerpoint/2010/main" val="38626569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7C7ABA-A325-4405-B5A4-7A49B2F1EB65}" type="datetimeFigureOut">
              <a:rPr lang="en-US" smtClean="0"/>
              <a:t>11/23/2020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64EEC5-8D53-4F97-8D2A-319B9FB2FA2A}" type="slidenum">
              <a:rPr lang="en-US" smtClean="0"/>
              <a:t>‹#›</a:t>
            </a:fld>
            <a:endParaRPr lang="en-US"/>
          </a:p>
        </p:txBody>
      </p:sp>
    </p:spTree>
    <p:extLst>
      <p:ext uri="{BB962C8B-B14F-4D97-AF65-F5344CB8AC3E}">
        <p14:creationId xmlns:p14="http://schemas.microsoft.com/office/powerpoint/2010/main" val="40678185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gif"/><Relationship Id="rId1" Type="http://schemas.openxmlformats.org/officeDocument/2006/relationships/slideLayout" Target="../slideLayouts/slideLayout1.xml"/><Relationship Id="rId5" Type="http://schemas.openxmlformats.org/officeDocument/2006/relationships/image" Target="../media/image6.jpg"/><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jpeg"/></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g"/><Relationship Id="rId1" Type="http://schemas.openxmlformats.org/officeDocument/2006/relationships/slideLayout" Target="../slideLayouts/slideLayout2.xml"/><Relationship Id="rId5" Type="http://schemas.openxmlformats.org/officeDocument/2006/relationships/image" Target="../media/image45.jpg"/><Relationship Id="rId4" Type="http://schemas.openxmlformats.org/officeDocument/2006/relationships/image" Target="../media/image44.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gif"/><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9F80FEB7-485E-4AE4-A4FA-76C558253DA9}"/>
              </a:ext>
            </a:extLst>
          </p:cNvPr>
          <p:cNvSpPr/>
          <p:nvPr/>
        </p:nvSpPr>
        <p:spPr>
          <a:xfrm>
            <a:off x="741352" y="1859075"/>
            <a:ext cx="11605998" cy="4056623"/>
          </a:xfrm>
          <a:prstGeom prst="rect">
            <a:avLst/>
          </a:prstGeom>
        </p:spPr>
        <p:txBody>
          <a:bodyPr wrap="square">
            <a:spAutoFit/>
          </a:bodyPr>
          <a:lstStyle/>
          <a:p>
            <a:pPr indent="228600" algn="just">
              <a:lnSpc>
                <a:spcPct val="107000"/>
              </a:lnSpc>
              <a:spcAft>
                <a:spcPts val="800"/>
              </a:spcAft>
            </a:pPr>
            <a:r>
              <a:rPr lang="en-US" dirty="0">
                <a:latin typeface="Arial" panose="020B0604020202020204" pitchFamily="34" charset="0"/>
                <a:ea typeface="Calibri" panose="020F0502020204030204" pitchFamily="34" charset="0"/>
                <a:cs typeface="Arial" panose="020B0604020202020204" pitchFamily="34" charset="0"/>
              </a:rPr>
              <a:t>Introductions of project developers:</a:t>
            </a:r>
          </a:p>
          <a:p>
            <a:pPr indent="228600" algn="just">
              <a:lnSpc>
                <a:spcPct val="107000"/>
              </a:lnSpc>
              <a:spcAft>
                <a:spcPts val="800"/>
              </a:spcAft>
            </a:pPr>
            <a:endParaRPr lang="en-US" sz="2400" dirty="0">
              <a:latin typeface="Arial" panose="020B0604020202020204" pitchFamily="34" charset="0"/>
              <a:ea typeface="Calibri" panose="020F0502020204030204" pitchFamily="34" charset="0"/>
              <a:cs typeface="Arial" panose="020B0604020202020204" pitchFamily="34" charset="0"/>
            </a:endParaRPr>
          </a:p>
          <a:p>
            <a:pPr indent="228600" algn="just">
              <a:lnSpc>
                <a:spcPct val="107000"/>
              </a:lnSpc>
              <a:spcAft>
                <a:spcPts val="800"/>
              </a:spcAft>
            </a:pPr>
            <a:r>
              <a:rPr lang="en-US" dirty="0">
                <a:latin typeface="Arial" panose="020B0604020202020204" pitchFamily="34" charset="0"/>
                <a:cs typeface="Arial" panose="020B0604020202020204" pitchFamily="34" charset="0"/>
              </a:rPr>
              <a:t>Oscar </a:t>
            </a:r>
            <a:r>
              <a:rPr lang="en-US" dirty="0" err="1">
                <a:latin typeface="Arial" panose="020B0604020202020204" pitchFamily="34" charset="0"/>
                <a:cs typeface="Arial" panose="020B0604020202020204" pitchFamily="34" charset="0"/>
              </a:rPr>
              <a:t>Istas</a:t>
            </a:r>
            <a:r>
              <a:rPr lang="en-US" dirty="0">
                <a:latin typeface="Arial" panose="020B0604020202020204" pitchFamily="34" charset="0"/>
                <a:cs typeface="Arial" panose="020B0604020202020204" pitchFamily="34" charset="0"/>
              </a:rPr>
              <a:t> (University of Kentucky)</a:t>
            </a:r>
          </a:p>
          <a:p>
            <a:pPr indent="228600" algn="just">
              <a:lnSpc>
                <a:spcPct val="107000"/>
              </a:lnSpc>
              <a:spcAft>
                <a:spcPts val="800"/>
              </a:spcAft>
            </a:pPr>
            <a:r>
              <a:rPr lang="en-US" dirty="0">
                <a:latin typeface="Arial" panose="020B0604020202020204" pitchFamily="34" charset="0"/>
                <a:cs typeface="Arial" panose="020B0604020202020204" pitchFamily="34" charset="0"/>
              </a:rPr>
              <a:t>Abigail Greenhalgh (University of Kentucky)</a:t>
            </a:r>
          </a:p>
          <a:p>
            <a:pPr indent="228600" algn="just">
              <a:lnSpc>
                <a:spcPct val="107000"/>
              </a:lnSpc>
              <a:spcAft>
                <a:spcPts val="800"/>
              </a:spcAft>
            </a:pPr>
            <a:r>
              <a:rPr lang="en-US" dirty="0">
                <a:latin typeface="Arial" panose="020B0604020202020204" pitchFamily="34" charset="0"/>
                <a:cs typeface="Arial" panose="020B0604020202020204" pitchFamily="34" charset="0"/>
              </a:rPr>
              <a:t>Rebecca Krall (University of Kentucky)</a:t>
            </a:r>
          </a:p>
          <a:p>
            <a:pPr indent="228600" algn="just">
              <a:lnSpc>
                <a:spcPct val="107000"/>
              </a:lnSpc>
              <a:spcAft>
                <a:spcPts val="800"/>
              </a:spcAft>
            </a:pPr>
            <a:r>
              <a:rPr lang="en-US" dirty="0">
                <a:latin typeface="Arial" panose="020B0604020202020204" pitchFamily="34" charset="0"/>
                <a:cs typeface="Arial" panose="020B0604020202020204" pitchFamily="34" charset="0"/>
              </a:rPr>
              <a:t>Erin Richard (University of Kentucky)</a:t>
            </a:r>
          </a:p>
          <a:p>
            <a:pPr indent="228600" algn="just">
              <a:lnSpc>
                <a:spcPct val="107000"/>
              </a:lnSpc>
              <a:spcAft>
                <a:spcPts val="800"/>
              </a:spcAft>
            </a:pPr>
            <a:r>
              <a:rPr lang="en-US" dirty="0" err="1">
                <a:latin typeface="Arial" panose="020B0604020202020204" pitchFamily="34" charset="0"/>
                <a:cs typeface="Arial" panose="020B0604020202020204" pitchFamily="34" charset="0"/>
              </a:rPr>
              <a:t>Jate</a:t>
            </a:r>
            <a:r>
              <a:rPr lang="en-US" dirty="0">
                <a:latin typeface="Arial" panose="020B0604020202020204" pitchFamily="34" charset="0"/>
                <a:cs typeface="Arial" panose="020B0604020202020204" pitchFamily="34" charset="0"/>
              </a:rPr>
              <a:t> Bernard (University of Kentucky)</a:t>
            </a:r>
          </a:p>
          <a:p>
            <a:pPr indent="228600" algn="just">
              <a:lnSpc>
                <a:spcPct val="107000"/>
              </a:lnSpc>
              <a:spcAft>
                <a:spcPts val="800"/>
              </a:spcAft>
            </a:pPr>
            <a:r>
              <a:rPr lang="en-US" dirty="0">
                <a:latin typeface="Arial" panose="020B0604020202020204" pitchFamily="34" charset="0"/>
                <a:cs typeface="Arial" panose="020B0604020202020204" pitchFamily="34" charset="0"/>
              </a:rPr>
              <a:t>Diane Johnson (EKU Partnership Institute for Math and Science Education Reform: Morehead, KY) </a:t>
            </a:r>
          </a:p>
          <a:p>
            <a:pPr indent="228600" algn="just">
              <a:lnSpc>
                <a:spcPct val="107000"/>
              </a:lnSpc>
              <a:spcAft>
                <a:spcPts val="800"/>
              </a:spcAft>
            </a:pPr>
            <a:r>
              <a:rPr lang="en-US" dirty="0">
                <a:latin typeface="Arial" panose="020B0604020202020204" pitchFamily="34" charset="0"/>
                <a:cs typeface="Arial" panose="020B0604020202020204" pitchFamily="34" charset="0"/>
              </a:rPr>
              <a:t>Tawny Aguayo-Williams (University of Kentucky &amp; High School teacher to implement for class project)</a:t>
            </a:r>
          </a:p>
          <a:p>
            <a:pPr indent="228600" algn="just">
              <a:lnSpc>
                <a:spcPct val="107000"/>
              </a:lnSpc>
              <a:spcAft>
                <a:spcPts val="800"/>
              </a:spcAft>
            </a:pPr>
            <a:r>
              <a:rPr lang="en-US" dirty="0">
                <a:latin typeface="Arial" panose="020B0604020202020204" pitchFamily="34" charset="0"/>
                <a:ea typeface="Calibri" panose="020F0502020204030204" pitchFamily="34" charset="0"/>
                <a:cs typeface="Arial" panose="020B0604020202020204" pitchFamily="34" charset="0"/>
              </a:rPr>
              <a:t>Robin Cooper </a:t>
            </a:r>
            <a:r>
              <a:rPr lang="en-US" dirty="0">
                <a:latin typeface="Arial" panose="020B0604020202020204" pitchFamily="34" charset="0"/>
                <a:cs typeface="Arial" panose="020B0604020202020204" pitchFamily="34" charset="0"/>
              </a:rPr>
              <a:t>(University of Kentucky)</a:t>
            </a:r>
            <a:endParaRPr lang="en-US" dirty="0">
              <a:effectLst/>
              <a:latin typeface="Arial" panose="020B0604020202020204" pitchFamily="34" charset="0"/>
              <a:ea typeface="Calibri" panose="020F0502020204030204" pitchFamily="34" charset="0"/>
              <a:cs typeface="Arial" panose="020B0604020202020204" pitchFamily="34" charset="0"/>
            </a:endParaRPr>
          </a:p>
        </p:txBody>
      </p:sp>
      <p:sp>
        <p:nvSpPr>
          <p:cNvPr id="5" name="Rectangle 4">
            <a:extLst>
              <a:ext uri="{FF2B5EF4-FFF2-40B4-BE49-F238E27FC236}">
                <a16:creationId xmlns="" xmlns:a16="http://schemas.microsoft.com/office/drawing/2014/main" id="{987AEA27-EA63-4B9E-B0D5-A302D351A4EE}"/>
              </a:ext>
            </a:extLst>
          </p:cNvPr>
          <p:cNvSpPr/>
          <p:nvPr/>
        </p:nvSpPr>
        <p:spPr>
          <a:xfrm>
            <a:off x="973393" y="676712"/>
            <a:ext cx="9096805" cy="665310"/>
          </a:xfrm>
          <a:prstGeom prst="rect">
            <a:avLst/>
          </a:prstGeom>
        </p:spPr>
        <p:txBody>
          <a:bodyPr wrap="square">
            <a:spAutoFit/>
          </a:bodyPr>
          <a:lstStyle/>
          <a:p>
            <a:pPr algn="ctr">
              <a:lnSpc>
                <a:spcPct val="106000"/>
              </a:lnSpc>
              <a:spcAft>
                <a:spcPts val="800"/>
              </a:spcAft>
            </a:pPr>
            <a:r>
              <a:rPr lang="en-US" dirty="0">
                <a:latin typeface="Arial" panose="020B0604020202020204" pitchFamily="34" charset="0"/>
                <a:ea typeface="Times New Roman" panose="02020603050405020304" pitchFamily="18" charset="0"/>
                <a:cs typeface="Arial" panose="020B0604020202020204" pitchFamily="34" charset="0"/>
              </a:rPr>
              <a:t>Forensics for the body farm: Preferences for the medicinal blow fly (</a:t>
            </a:r>
            <a:r>
              <a:rPr lang="en-US" i="1" dirty="0" err="1">
                <a:latin typeface="Arial" panose="020B0604020202020204" pitchFamily="34" charset="0"/>
                <a:ea typeface="Times New Roman" panose="02020603050405020304" pitchFamily="18" charset="0"/>
                <a:cs typeface="Arial" panose="020B0604020202020204" pitchFamily="34" charset="0"/>
              </a:rPr>
              <a:t>Phaenicia</a:t>
            </a:r>
            <a:r>
              <a:rPr lang="en-US" i="1" dirty="0">
                <a:latin typeface="Arial" panose="020B0604020202020204" pitchFamily="34" charset="0"/>
                <a:ea typeface="Times New Roman" panose="02020603050405020304" pitchFamily="18" charset="0"/>
                <a:cs typeface="Arial" panose="020B0604020202020204" pitchFamily="34" charset="0"/>
              </a:rPr>
              <a:t> </a:t>
            </a:r>
            <a:r>
              <a:rPr lang="en-US" i="1" dirty="0" err="1">
                <a:latin typeface="Arial" panose="020B0604020202020204" pitchFamily="34" charset="0"/>
                <a:ea typeface="Times New Roman" panose="02020603050405020304" pitchFamily="18" charset="0"/>
                <a:cs typeface="Arial" panose="020B0604020202020204" pitchFamily="34" charset="0"/>
              </a:rPr>
              <a:t>sericata</a:t>
            </a:r>
            <a:r>
              <a:rPr lang="en-US" i="1" dirty="0">
                <a:latin typeface="Arial" panose="020B0604020202020204" pitchFamily="34" charset="0"/>
                <a:ea typeface="Times New Roman" panose="02020603050405020304" pitchFamily="18" charset="0"/>
                <a:cs typeface="Arial" panose="020B0604020202020204" pitchFamily="34" charset="0"/>
              </a:rPr>
              <a:t>, </a:t>
            </a:r>
            <a:r>
              <a:rPr lang="en-US" i="1" dirty="0" err="1">
                <a:latin typeface="Arial" panose="020B0604020202020204" pitchFamily="34" charset="0"/>
                <a:cs typeface="Arial" panose="020B0604020202020204" pitchFamily="34" charset="0"/>
              </a:rPr>
              <a:t>Lucilia</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sericata</a:t>
            </a:r>
            <a:r>
              <a:rPr lang="en-US" dirty="0">
                <a:latin typeface="Arial" panose="020B0604020202020204" pitchFamily="34" charset="0"/>
                <a:ea typeface="Times New Roman" panose="02020603050405020304" pitchFamily="18" charset="0"/>
                <a:cs typeface="Arial" panose="020B0604020202020204" pitchFamily="34" charset="0"/>
              </a:rPr>
              <a:t>) and fruit fly (</a:t>
            </a:r>
            <a:r>
              <a:rPr lang="en-US" i="1" dirty="0">
                <a:latin typeface="Arial" panose="020B0604020202020204" pitchFamily="34" charset="0"/>
                <a:ea typeface="Times New Roman" panose="02020603050405020304" pitchFamily="18" charset="0"/>
                <a:cs typeface="Arial" panose="020B0604020202020204" pitchFamily="34" charset="0"/>
              </a:rPr>
              <a:t>Drosophila melanogaster</a:t>
            </a:r>
            <a:r>
              <a:rPr lang="en-US" dirty="0">
                <a:latin typeface="Arial" panose="020B0604020202020204" pitchFamily="34" charset="0"/>
                <a:ea typeface="Times New Roman" panose="02020603050405020304" pitchFamily="18" charset="0"/>
                <a:cs typeface="Arial" panose="020B0604020202020204" pitchFamily="34" charset="0"/>
              </a:rPr>
              <a:t>)</a:t>
            </a:r>
            <a:endParaRPr lang="en-US"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4520280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p:cNvSpPr/>
          <p:nvPr/>
        </p:nvSpPr>
        <p:spPr>
          <a:xfrm>
            <a:off x="1887794" y="1460090"/>
            <a:ext cx="6179574" cy="4262284"/>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297858" y="589936"/>
            <a:ext cx="7256207" cy="535366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9011264" y="2625212"/>
            <a:ext cx="1185966" cy="369332"/>
          </a:xfrm>
          <a:prstGeom prst="rect">
            <a:avLst/>
          </a:prstGeom>
          <a:noFill/>
        </p:spPr>
        <p:txBody>
          <a:bodyPr wrap="none" rtlCol="0">
            <a:spAutoFit/>
          </a:bodyPr>
          <a:lstStyle/>
          <a:p>
            <a:r>
              <a:rPr lang="en-US" dirty="0"/>
              <a:t>EGG laying</a:t>
            </a:r>
          </a:p>
        </p:txBody>
      </p:sp>
      <p:sp>
        <p:nvSpPr>
          <p:cNvPr id="25" name="TextBox 24"/>
          <p:cNvSpPr txBox="1"/>
          <p:nvPr/>
        </p:nvSpPr>
        <p:spPr>
          <a:xfrm>
            <a:off x="8865892" y="4178709"/>
            <a:ext cx="1731884" cy="923330"/>
          </a:xfrm>
          <a:prstGeom prst="rect">
            <a:avLst/>
          </a:prstGeom>
          <a:noFill/>
        </p:spPr>
        <p:txBody>
          <a:bodyPr wrap="none" rtlCol="0">
            <a:spAutoFit/>
          </a:bodyPr>
          <a:lstStyle/>
          <a:p>
            <a:pPr algn="ctr"/>
            <a:r>
              <a:rPr lang="en-US" dirty="0"/>
              <a:t>Adult selectivity</a:t>
            </a:r>
          </a:p>
          <a:p>
            <a:pPr algn="ctr"/>
            <a:r>
              <a:rPr lang="en-US" dirty="0"/>
              <a:t>and</a:t>
            </a:r>
          </a:p>
          <a:p>
            <a:pPr algn="ctr"/>
            <a:r>
              <a:rPr lang="en-US" dirty="0"/>
              <a:t>Larval selectivity</a:t>
            </a:r>
          </a:p>
        </p:txBody>
      </p:sp>
      <p:cxnSp>
        <p:nvCxnSpPr>
          <p:cNvPr id="27" name="Straight Arrow Connector 26"/>
          <p:cNvCxnSpPr/>
          <p:nvPr/>
        </p:nvCxnSpPr>
        <p:spPr>
          <a:xfrm flipH="1">
            <a:off x="8996516" y="3156154"/>
            <a:ext cx="1076633"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9104671" y="5343831"/>
            <a:ext cx="1076633"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51" name="Picture 5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2703726">
            <a:off x="3598416" y="1922521"/>
            <a:ext cx="644418" cy="644418"/>
          </a:xfrm>
          <a:prstGeom prst="rect">
            <a:avLst/>
          </a:prstGeom>
        </p:spPr>
      </p:pic>
      <p:pic>
        <p:nvPicPr>
          <p:cNvPr id="52" name="Picture 10" descr="wildtypelarva"/>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66129" y="4527755"/>
            <a:ext cx="1503729" cy="984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18100" t="28602" r="17383" b="29678"/>
          <a:stretch/>
        </p:blipFill>
        <p:spPr>
          <a:xfrm>
            <a:off x="5147187" y="2610464"/>
            <a:ext cx="2599974" cy="1681317"/>
          </a:xfrm>
          <a:prstGeom prst="rect">
            <a:avLst/>
          </a:prstGeom>
        </p:spPr>
      </p:pic>
      <p:sp>
        <p:nvSpPr>
          <p:cNvPr id="3" name="TextBox 2"/>
          <p:cNvSpPr txBox="1"/>
          <p:nvPr/>
        </p:nvSpPr>
        <p:spPr>
          <a:xfrm>
            <a:off x="8554064" y="176980"/>
            <a:ext cx="2804229" cy="1569660"/>
          </a:xfrm>
          <a:prstGeom prst="rect">
            <a:avLst/>
          </a:prstGeom>
          <a:noFill/>
        </p:spPr>
        <p:txBody>
          <a:bodyPr wrap="none" rtlCol="0">
            <a:spAutoFit/>
          </a:bodyPr>
          <a:lstStyle/>
          <a:p>
            <a:r>
              <a:rPr lang="en-US" sz="2400" b="1" dirty="0"/>
              <a:t>Fly cage:</a:t>
            </a:r>
          </a:p>
          <a:p>
            <a:r>
              <a:rPr lang="en-US" sz="2400" dirty="0"/>
              <a:t>Indoor (managed)</a:t>
            </a:r>
          </a:p>
          <a:p>
            <a:r>
              <a:rPr lang="en-US" sz="2400" dirty="0"/>
              <a:t>or </a:t>
            </a:r>
          </a:p>
          <a:p>
            <a:r>
              <a:rPr lang="en-US" sz="2400" dirty="0"/>
              <a:t>outdoor (native flies)</a:t>
            </a:r>
          </a:p>
        </p:txBody>
      </p:sp>
      <p:pic>
        <p:nvPicPr>
          <p:cNvPr id="20" name="Picture 19"/>
          <p:cNvPicPr>
            <a:picLocks noChangeAspect="1"/>
          </p:cNvPicPr>
          <p:nvPr/>
        </p:nvPicPr>
        <p:blipFill rotWithShape="1">
          <a:blip r:embed="rId5">
            <a:extLst>
              <a:ext uri="{28A0092B-C50C-407E-A947-70E740481C1C}">
                <a14:useLocalDpi xmlns:a14="http://schemas.microsoft.com/office/drawing/2010/main" val="0"/>
              </a:ext>
            </a:extLst>
          </a:blip>
          <a:srcRect l="9374" t="30375" b="6089"/>
          <a:stretch/>
        </p:blipFill>
        <p:spPr>
          <a:xfrm>
            <a:off x="2344993" y="2610465"/>
            <a:ext cx="2566459" cy="1799304"/>
          </a:xfrm>
          <a:prstGeom prst="rect">
            <a:avLst/>
          </a:prstGeom>
        </p:spPr>
      </p:pic>
      <p:pic>
        <p:nvPicPr>
          <p:cNvPr id="54" name="Picture 5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2703726">
            <a:off x="5169011" y="1321380"/>
            <a:ext cx="1464774" cy="1464774"/>
          </a:xfrm>
          <a:prstGeom prst="rect">
            <a:avLst/>
          </a:prstGeom>
        </p:spPr>
      </p:pic>
      <p:sp>
        <p:nvSpPr>
          <p:cNvPr id="21" name="TextBox 20"/>
          <p:cNvSpPr txBox="1"/>
          <p:nvPr/>
        </p:nvSpPr>
        <p:spPr>
          <a:xfrm>
            <a:off x="3229896" y="0"/>
            <a:ext cx="3764941" cy="523220"/>
          </a:xfrm>
          <a:prstGeom prst="rect">
            <a:avLst/>
          </a:prstGeom>
          <a:noFill/>
        </p:spPr>
        <p:txBody>
          <a:bodyPr wrap="none" rtlCol="0">
            <a:spAutoFit/>
          </a:bodyPr>
          <a:lstStyle/>
          <a:p>
            <a:r>
              <a:rPr lang="en-US" sz="2800" b="1" dirty="0">
                <a:solidFill>
                  <a:srgbClr val="FF0000"/>
                </a:solidFill>
              </a:rPr>
              <a:t>Different species of flies</a:t>
            </a:r>
          </a:p>
        </p:txBody>
      </p:sp>
    </p:spTree>
    <p:extLst>
      <p:ext uri="{BB962C8B-B14F-4D97-AF65-F5344CB8AC3E}">
        <p14:creationId xmlns:p14="http://schemas.microsoft.com/office/powerpoint/2010/main" val="48056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fence, metal, filled, sitting&#10;&#10;Description automatically generated">
            <a:extLst>
              <a:ext uri="{FF2B5EF4-FFF2-40B4-BE49-F238E27FC236}">
                <a16:creationId xmlns="" xmlns:a16="http://schemas.microsoft.com/office/drawing/2014/main" id="{D5D43567-25C0-4367-819C-FE7D859425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76490" y="969338"/>
            <a:ext cx="6858000" cy="5143500"/>
          </a:xfrm>
          <a:prstGeom prst="rect">
            <a:avLst/>
          </a:prstGeom>
        </p:spPr>
      </p:pic>
      <p:pic>
        <p:nvPicPr>
          <p:cNvPr id="9" name="Picture 8" descr="A picture containing indoor, food, table, sitting&#10;&#10;Description automatically generated">
            <a:extLst>
              <a:ext uri="{FF2B5EF4-FFF2-40B4-BE49-F238E27FC236}">
                <a16:creationId xmlns="" xmlns:a16="http://schemas.microsoft.com/office/drawing/2014/main" id="{773A44F5-B24B-4F71-9908-E94B154602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140243" y="1315924"/>
            <a:ext cx="5477551" cy="4108163"/>
          </a:xfrm>
          <a:prstGeom prst="rect">
            <a:avLst/>
          </a:prstGeom>
        </p:spPr>
      </p:pic>
    </p:spTree>
    <p:extLst>
      <p:ext uri="{BB962C8B-B14F-4D97-AF65-F5344CB8AC3E}">
        <p14:creationId xmlns:p14="http://schemas.microsoft.com/office/powerpoint/2010/main" val="13245932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food&#10;&#10;Description automatically generated">
            <a:extLst>
              <a:ext uri="{FF2B5EF4-FFF2-40B4-BE49-F238E27FC236}">
                <a16:creationId xmlns="" xmlns:a16="http://schemas.microsoft.com/office/drawing/2014/main" id="{2AB4CE0C-2E11-47E8-BB39-E31E715516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2667000" y="857250"/>
            <a:ext cx="6858000" cy="5143500"/>
          </a:xfrm>
          <a:prstGeom prst="rect">
            <a:avLst/>
          </a:prstGeom>
        </p:spPr>
      </p:pic>
    </p:spTree>
    <p:extLst>
      <p:ext uri="{BB962C8B-B14F-4D97-AF65-F5344CB8AC3E}">
        <p14:creationId xmlns:p14="http://schemas.microsoft.com/office/powerpoint/2010/main" val="32526783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itting, glass, food, plastic&#10;&#10;Description automatically generated">
            <a:extLst>
              <a:ext uri="{FF2B5EF4-FFF2-40B4-BE49-F238E27FC236}">
                <a16:creationId xmlns="" xmlns:a16="http://schemas.microsoft.com/office/drawing/2014/main" id="{587EFEBA-033E-44D3-B6C3-046260CC49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32611" y="857250"/>
            <a:ext cx="6858000" cy="5143500"/>
          </a:xfrm>
          <a:prstGeom prst="rect">
            <a:avLst/>
          </a:prstGeom>
        </p:spPr>
      </p:pic>
      <p:pic>
        <p:nvPicPr>
          <p:cNvPr id="4" name="Picture 3" descr="A picture containing chocolate, cake, sitting, food&#10;&#10;Description automatically generated">
            <a:extLst>
              <a:ext uri="{FF2B5EF4-FFF2-40B4-BE49-F238E27FC236}">
                <a16:creationId xmlns="" xmlns:a16="http://schemas.microsoft.com/office/drawing/2014/main" id="{C1D93BC3-FB24-476F-AEFB-28C415869E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6074781" y="901868"/>
            <a:ext cx="6739017" cy="5054263"/>
          </a:xfrm>
          <a:prstGeom prst="rect">
            <a:avLst/>
          </a:prstGeom>
        </p:spPr>
      </p:pic>
    </p:spTree>
    <p:extLst>
      <p:ext uri="{BB962C8B-B14F-4D97-AF65-F5344CB8AC3E}">
        <p14:creationId xmlns:p14="http://schemas.microsoft.com/office/powerpoint/2010/main" val="11004891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food, pizza, piece, sitting&#10;&#10;Description automatically generated">
            <a:extLst>
              <a:ext uri="{FF2B5EF4-FFF2-40B4-BE49-F238E27FC236}">
                <a16:creationId xmlns="" xmlns:a16="http://schemas.microsoft.com/office/drawing/2014/main" id="{F4ABC45C-34C1-43DC-9285-D016B3819E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79016" y="787247"/>
            <a:ext cx="6717997" cy="5038498"/>
          </a:xfrm>
          <a:prstGeom prst="rect">
            <a:avLst/>
          </a:prstGeom>
        </p:spPr>
      </p:pic>
      <p:pic>
        <p:nvPicPr>
          <p:cNvPr id="5" name="Picture 4" descr="A picture containing glass, building, plastic, container&#10;&#10;Description automatically generated">
            <a:extLst>
              <a:ext uri="{FF2B5EF4-FFF2-40B4-BE49-F238E27FC236}">
                <a16:creationId xmlns="" xmlns:a16="http://schemas.microsoft.com/office/drawing/2014/main" id="{810E4453-7272-4D04-9731-2F5685521B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635519" y="857250"/>
            <a:ext cx="6858000" cy="5143500"/>
          </a:xfrm>
          <a:prstGeom prst="rect">
            <a:avLst/>
          </a:prstGeom>
        </p:spPr>
      </p:pic>
    </p:spTree>
    <p:extLst>
      <p:ext uri="{BB962C8B-B14F-4D97-AF65-F5344CB8AC3E}">
        <p14:creationId xmlns:p14="http://schemas.microsoft.com/office/powerpoint/2010/main" val="24446603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food&#10;&#10;Description automatically generated">
            <a:extLst>
              <a:ext uri="{FF2B5EF4-FFF2-40B4-BE49-F238E27FC236}">
                <a16:creationId xmlns="" xmlns:a16="http://schemas.microsoft.com/office/drawing/2014/main" id="{7A288B54-B92F-4D4C-9794-2380F45FBC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7000" y="497806"/>
            <a:ext cx="6858000" cy="5143500"/>
          </a:xfrm>
          <a:prstGeom prst="rect">
            <a:avLst/>
          </a:prstGeom>
        </p:spPr>
      </p:pic>
      <p:sp>
        <p:nvSpPr>
          <p:cNvPr id="6" name="TextBox 5">
            <a:extLst>
              <a:ext uri="{FF2B5EF4-FFF2-40B4-BE49-F238E27FC236}">
                <a16:creationId xmlns="" xmlns:a16="http://schemas.microsoft.com/office/drawing/2014/main" id="{6E1012A3-15C2-4C09-A751-34D5AF79B472}"/>
              </a:ext>
            </a:extLst>
          </p:cNvPr>
          <p:cNvSpPr txBox="1"/>
          <p:nvPr/>
        </p:nvSpPr>
        <p:spPr>
          <a:xfrm>
            <a:off x="9986210" y="533901"/>
            <a:ext cx="1120820" cy="369332"/>
          </a:xfrm>
          <a:prstGeom prst="rect">
            <a:avLst/>
          </a:prstGeom>
          <a:noFill/>
        </p:spPr>
        <p:txBody>
          <a:bodyPr wrap="none" rtlCol="0">
            <a:spAutoFit/>
          </a:bodyPr>
          <a:lstStyle/>
          <a:p>
            <a:r>
              <a:rPr lang="en-US" dirty="0"/>
              <a:t>04062020</a:t>
            </a:r>
          </a:p>
        </p:txBody>
      </p:sp>
    </p:spTree>
    <p:extLst>
      <p:ext uri="{BB962C8B-B14F-4D97-AF65-F5344CB8AC3E}">
        <p14:creationId xmlns:p14="http://schemas.microsoft.com/office/powerpoint/2010/main" val="22789387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slice of pizza&#10;&#10;Description automatically generated">
            <a:extLst>
              <a:ext uri="{FF2B5EF4-FFF2-40B4-BE49-F238E27FC236}">
                <a16:creationId xmlns="" xmlns:a16="http://schemas.microsoft.com/office/drawing/2014/main" id="{74CE2CF5-0984-4FC5-8E98-11AF0C82C1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2421" y="249655"/>
            <a:ext cx="8811126" cy="6608345"/>
          </a:xfrm>
          <a:prstGeom prst="rect">
            <a:avLst/>
          </a:prstGeom>
        </p:spPr>
      </p:pic>
      <p:sp>
        <p:nvSpPr>
          <p:cNvPr id="3" name="TextBox 2">
            <a:extLst>
              <a:ext uri="{FF2B5EF4-FFF2-40B4-BE49-F238E27FC236}">
                <a16:creationId xmlns="" xmlns:a16="http://schemas.microsoft.com/office/drawing/2014/main" id="{87710E4E-A0E2-49D4-B725-B723704B351B}"/>
              </a:ext>
            </a:extLst>
          </p:cNvPr>
          <p:cNvSpPr txBox="1"/>
          <p:nvPr/>
        </p:nvSpPr>
        <p:spPr>
          <a:xfrm>
            <a:off x="10148759" y="249655"/>
            <a:ext cx="1120820" cy="369332"/>
          </a:xfrm>
          <a:prstGeom prst="rect">
            <a:avLst/>
          </a:prstGeom>
          <a:noFill/>
        </p:spPr>
        <p:txBody>
          <a:bodyPr wrap="none" rtlCol="0">
            <a:spAutoFit/>
          </a:bodyPr>
          <a:lstStyle/>
          <a:p>
            <a:r>
              <a:rPr lang="en-US" dirty="0"/>
              <a:t>04072020</a:t>
            </a:r>
          </a:p>
        </p:txBody>
      </p:sp>
    </p:spTree>
    <p:extLst>
      <p:ext uri="{BB962C8B-B14F-4D97-AF65-F5344CB8AC3E}">
        <p14:creationId xmlns:p14="http://schemas.microsoft.com/office/powerpoint/2010/main" val="31975595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frog&#10;&#10;Description automatically generated">
            <a:extLst>
              <a:ext uri="{FF2B5EF4-FFF2-40B4-BE49-F238E27FC236}">
                <a16:creationId xmlns="" xmlns:a16="http://schemas.microsoft.com/office/drawing/2014/main" id="{8D4B233D-9CA9-449F-93E9-D1625E81D177}"/>
              </a:ext>
            </a:extLst>
          </p:cNvPr>
          <p:cNvPicPr>
            <a:picLocks noChangeAspect="1"/>
          </p:cNvPicPr>
          <p:nvPr/>
        </p:nvPicPr>
        <p:blipFill rotWithShape="1">
          <a:blip r:embed="rId2">
            <a:extLst>
              <a:ext uri="{28A0092B-C50C-407E-A947-70E740481C1C}">
                <a14:useLocalDpi xmlns:a14="http://schemas.microsoft.com/office/drawing/2010/main" val="0"/>
              </a:ext>
            </a:extLst>
          </a:blip>
          <a:srcRect r="31880"/>
          <a:stretch/>
        </p:blipFill>
        <p:spPr>
          <a:xfrm>
            <a:off x="6493043" y="461712"/>
            <a:ext cx="5390147" cy="5934576"/>
          </a:xfrm>
          <a:prstGeom prst="rect">
            <a:avLst/>
          </a:prstGeom>
        </p:spPr>
      </p:pic>
      <p:pic>
        <p:nvPicPr>
          <p:cNvPr id="7" name="Picture 6" descr="A picture containing food, sitting, piece, cake&#10;&#10;Description automatically generated">
            <a:extLst>
              <a:ext uri="{FF2B5EF4-FFF2-40B4-BE49-F238E27FC236}">
                <a16:creationId xmlns="" xmlns:a16="http://schemas.microsoft.com/office/drawing/2014/main" id="{FF52E4F9-733E-4B3C-BA05-539569B10CE8}"/>
              </a:ext>
            </a:extLst>
          </p:cNvPr>
          <p:cNvPicPr>
            <a:picLocks noChangeAspect="1"/>
          </p:cNvPicPr>
          <p:nvPr/>
        </p:nvPicPr>
        <p:blipFill rotWithShape="1">
          <a:blip r:embed="rId3">
            <a:extLst>
              <a:ext uri="{28A0092B-C50C-407E-A947-70E740481C1C}">
                <a14:useLocalDpi xmlns:a14="http://schemas.microsoft.com/office/drawing/2010/main" val="0"/>
              </a:ext>
            </a:extLst>
          </a:blip>
          <a:srcRect l="9781" r="36010" b="23859"/>
          <a:stretch/>
        </p:blipFill>
        <p:spPr>
          <a:xfrm>
            <a:off x="0" y="230856"/>
            <a:ext cx="6071938" cy="6396288"/>
          </a:xfrm>
          <a:prstGeom prst="rect">
            <a:avLst/>
          </a:prstGeom>
        </p:spPr>
      </p:pic>
      <p:sp>
        <p:nvSpPr>
          <p:cNvPr id="8" name="TextBox 7">
            <a:extLst>
              <a:ext uri="{FF2B5EF4-FFF2-40B4-BE49-F238E27FC236}">
                <a16:creationId xmlns="" xmlns:a16="http://schemas.microsoft.com/office/drawing/2014/main" id="{CF4BC9B3-9AB3-4E3A-BCCB-BDABABC9C420}"/>
              </a:ext>
            </a:extLst>
          </p:cNvPr>
          <p:cNvSpPr txBox="1"/>
          <p:nvPr/>
        </p:nvSpPr>
        <p:spPr>
          <a:xfrm>
            <a:off x="6400800" y="0"/>
            <a:ext cx="1120820" cy="369332"/>
          </a:xfrm>
          <a:prstGeom prst="rect">
            <a:avLst/>
          </a:prstGeom>
          <a:noFill/>
        </p:spPr>
        <p:txBody>
          <a:bodyPr wrap="none" rtlCol="0">
            <a:spAutoFit/>
          </a:bodyPr>
          <a:lstStyle/>
          <a:p>
            <a:r>
              <a:rPr lang="en-US" dirty="0"/>
              <a:t>04072020</a:t>
            </a:r>
          </a:p>
        </p:txBody>
      </p:sp>
    </p:spTree>
    <p:extLst>
      <p:ext uri="{BB962C8B-B14F-4D97-AF65-F5344CB8AC3E}">
        <p14:creationId xmlns:p14="http://schemas.microsoft.com/office/powerpoint/2010/main" val="38829563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food, piece, sitting&#10;&#10;Description automatically generated">
            <a:extLst>
              <a:ext uri="{FF2B5EF4-FFF2-40B4-BE49-F238E27FC236}">
                <a16:creationId xmlns="" xmlns:a16="http://schemas.microsoft.com/office/drawing/2014/main" id="{65F66A42-E93B-42B7-8B91-B8C77888D2F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2889"/>
          <a:stretch/>
        </p:blipFill>
        <p:spPr>
          <a:xfrm>
            <a:off x="-145064" y="0"/>
            <a:ext cx="7050961" cy="6858000"/>
          </a:xfrm>
          <a:prstGeom prst="rect">
            <a:avLst/>
          </a:prstGeom>
        </p:spPr>
      </p:pic>
      <p:pic>
        <p:nvPicPr>
          <p:cNvPr id="5" name="Picture 4" descr="A close up of food&#10;&#10;Description automatically generated">
            <a:extLst>
              <a:ext uri="{FF2B5EF4-FFF2-40B4-BE49-F238E27FC236}">
                <a16:creationId xmlns="" xmlns:a16="http://schemas.microsoft.com/office/drawing/2014/main" id="{4A92C8C8-31BF-4DF9-B34A-156DDA0408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7367449" y="0"/>
            <a:ext cx="8706853" cy="6530140"/>
          </a:xfrm>
          <a:prstGeom prst="rect">
            <a:avLst/>
          </a:prstGeom>
        </p:spPr>
      </p:pic>
      <p:sp>
        <p:nvSpPr>
          <p:cNvPr id="6" name="TextBox 5">
            <a:extLst>
              <a:ext uri="{FF2B5EF4-FFF2-40B4-BE49-F238E27FC236}">
                <a16:creationId xmlns="" xmlns:a16="http://schemas.microsoft.com/office/drawing/2014/main" id="{EB0838A8-C0A8-4BBA-A78A-92652FE2A37E}"/>
              </a:ext>
            </a:extLst>
          </p:cNvPr>
          <p:cNvSpPr txBox="1"/>
          <p:nvPr/>
        </p:nvSpPr>
        <p:spPr>
          <a:xfrm>
            <a:off x="6997786" y="143194"/>
            <a:ext cx="1120820" cy="369332"/>
          </a:xfrm>
          <a:prstGeom prst="rect">
            <a:avLst/>
          </a:prstGeom>
          <a:noFill/>
        </p:spPr>
        <p:txBody>
          <a:bodyPr wrap="none" rtlCol="0">
            <a:spAutoFit/>
          </a:bodyPr>
          <a:lstStyle/>
          <a:p>
            <a:r>
              <a:rPr lang="en-US" dirty="0"/>
              <a:t>04082020</a:t>
            </a:r>
          </a:p>
        </p:txBody>
      </p:sp>
    </p:spTree>
    <p:extLst>
      <p:ext uri="{BB962C8B-B14F-4D97-AF65-F5344CB8AC3E}">
        <p14:creationId xmlns:p14="http://schemas.microsoft.com/office/powerpoint/2010/main" val="4936716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water, food, bird&#10;&#10;Description automatically generated">
            <a:extLst>
              <a:ext uri="{FF2B5EF4-FFF2-40B4-BE49-F238E27FC236}">
                <a16:creationId xmlns="" xmlns:a16="http://schemas.microsoft.com/office/drawing/2014/main" id="{BD82B6B3-31EA-4E1C-B69F-323B82E015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746760" y="1005295"/>
            <a:ext cx="6858000" cy="5143500"/>
          </a:xfrm>
          <a:prstGeom prst="rect">
            <a:avLst/>
          </a:prstGeom>
        </p:spPr>
      </p:pic>
      <p:pic>
        <p:nvPicPr>
          <p:cNvPr id="5" name="Picture 4" descr="A picture containing animal, outdoor, water, standing&#10;&#10;Description automatically generated">
            <a:extLst>
              <a:ext uri="{FF2B5EF4-FFF2-40B4-BE49-F238E27FC236}">
                <a16:creationId xmlns="" xmlns:a16="http://schemas.microsoft.com/office/drawing/2014/main" id="{04996EBF-CDEB-4C11-960F-8865297057C2}"/>
              </a:ext>
            </a:extLst>
          </p:cNvPr>
          <p:cNvPicPr>
            <a:picLocks noChangeAspect="1"/>
          </p:cNvPicPr>
          <p:nvPr/>
        </p:nvPicPr>
        <p:blipFill rotWithShape="1">
          <a:blip r:embed="rId3">
            <a:extLst>
              <a:ext uri="{28A0092B-C50C-407E-A947-70E740481C1C}">
                <a14:useLocalDpi xmlns:a14="http://schemas.microsoft.com/office/drawing/2010/main" val="0"/>
              </a:ext>
            </a:extLst>
          </a:blip>
          <a:srcRect b="57502"/>
          <a:stretch/>
        </p:blipFill>
        <p:spPr>
          <a:xfrm>
            <a:off x="5851978" y="1591490"/>
            <a:ext cx="6229532" cy="1985555"/>
          </a:xfrm>
          <a:prstGeom prst="rect">
            <a:avLst/>
          </a:prstGeom>
        </p:spPr>
      </p:pic>
      <p:sp>
        <p:nvSpPr>
          <p:cNvPr id="8" name="TextBox 7">
            <a:extLst>
              <a:ext uri="{FF2B5EF4-FFF2-40B4-BE49-F238E27FC236}">
                <a16:creationId xmlns="" xmlns:a16="http://schemas.microsoft.com/office/drawing/2014/main" id="{4E5E5E76-2445-424D-A015-DD59BCC60E74}"/>
              </a:ext>
            </a:extLst>
          </p:cNvPr>
          <p:cNvSpPr txBox="1"/>
          <p:nvPr/>
        </p:nvSpPr>
        <p:spPr>
          <a:xfrm>
            <a:off x="8777159" y="148045"/>
            <a:ext cx="1120820" cy="369332"/>
          </a:xfrm>
          <a:prstGeom prst="rect">
            <a:avLst/>
          </a:prstGeom>
          <a:noFill/>
        </p:spPr>
        <p:txBody>
          <a:bodyPr wrap="none" rtlCol="0">
            <a:spAutoFit/>
          </a:bodyPr>
          <a:lstStyle/>
          <a:p>
            <a:r>
              <a:rPr lang="en-US" dirty="0"/>
              <a:t>04092020</a:t>
            </a:r>
          </a:p>
        </p:txBody>
      </p:sp>
    </p:spTree>
    <p:extLst>
      <p:ext uri="{BB962C8B-B14F-4D97-AF65-F5344CB8AC3E}">
        <p14:creationId xmlns:p14="http://schemas.microsoft.com/office/powerpoint/2010/main" val="27519849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1FBC781C-1F00-4A3E-AFC8-6A991F5E1304}"/>
              </a:ext>
            </a:extLst>
          </p:cNvPr>
          <p:cNvSpPr/>
          <p:nvPr/>
        </p:nvSpPr>
        <p:spPr>
          <a:xfrm>
            <a:off x="760033" y="211897"/>
            <a:ext cx="10671933" cy="6203750"/>
          </a:xfrm>
          <a:prstGeom prst="rect">
            <a:avLst/>
          </a:prstGeom>
        </p:spPr>
        <p:txBody>
          <a:bodyPr wrap="square">
            <a:spAutoFit/>
          </a:bodyPr>
          <a:lstStyle/>
          <a:p>
            <a:pPr indent="228600">
              <a:lnSpc>
                <a:spcPct val="107000"/>
              </a:lnSpc>
              <a:spcAft>
                <a:spcPts val="800"/>
              </a:spcAft>
            </a:pPr>
            <a:r>
              <a:rPr lang="en-US" sz="2000" dirty="0" smtClean="0">
                <a:latin typeface="Helvetica" panose="020B0604020202020204" pitchFamily="34" charset="0"/>
                <a:ea typeface="Calibri" panose="020F0502020204030204" pitchFamily="34" charset="0"/>
                <a:cs typeface="Times New Roman" panose="02020603050405020304" pitchFamily="18" charset="0"/>
              </a:rPr>
              <a:t>The </a:t>
            </a:r>
            <a:r>
              <a:rPr lang="en-US" sz="2000" dirty="0">
                <a:latin typeface="Helvetica" panose="020B0604020202020204" pitchFamily="34" charset="0"/>
                <a:ea typeface="Calibri" panose="020F0502020204030204" pitchFamily="34" charset="0"/>
                <a:cs typeface="Times New Roman" panose="02020603050405020304" pitchFamily="18" charset="0"/>
              </a:rPr>
              <a:t>overall plan </a:t>
            </a:r>
            <a:r>
              <a:rPr lang="en-US" sz="2000" dirty="0">
                <a:latin typeface="Helvetica" panose="020B0604020202020204" pitchFamily="34" charset="0"/>
                <a:ea typeface="Calibri" panose="020F0502020204030204" pitchFamily="34" charset="0"/>
                <a:cs typeface="Times New Roman" panose="02020603050405020304" pitchFamily="18" charset="0"/>
              </a:rPr>
              <a:t>i</a:t>
            </a:r>
            <a:r>
              <a:rPr lang="en-US" sz="2000" dirty="0" smtClean="0">
                <a:latin typeface="Helvetica" panose="020B0604020202020204" pitchFamily="34" charset="0"/>
                <a:ea typeface="Calibri" panose="020F0502020204030204" pitchFamily="34" charset="0"/>
                <a:cs typeface="Times New Roman" panose="02020603050405020304" pitchFamily="18" charset="0"/>
              </a:rPr>
              <a:t>s </a:t>
            </a:r>
            <a:r>
              <a:rPr lang="en-US" sz="2000" dirty="0">
                <a:latin typeface="Helvetica" panose="020B0604020202020204" pitchFamily="34" charset="0"/>
                <a:ea typeface="Calibri" panose="020F0502020204030204" pitchFamily="34" charset="0"/>
                <a:cs typeface="Times New Roman" panose="02020603050405020304" pitchFamily="18" charset="0"/>
              </a:rPr>
              <a:t>to integrate observations, make predictions based on evidence, literature research, creativity, design, and conduct </a:t>
            </a:r>
            <a:r>
              <a:rPr lang="en-US" sz="2000" dirty="0" smtClean="0">
                <a:latin typeface="Helvetica" panose="020B0604020202020204" pitchFamily="34" charset="0"/>
                <a:ea typeface="Calibri" panose="020F0502020204030204" pitchFamily="34" charset="0"/>
                <a:cs typeface="Times New Roman" panose="02020603050405020304" pitchFamily="18" charset="0"/>
              </a:rPr>
              <a:t>experimentation for this activity. </a:t>
            </a:r>
            <a:r>
              <a:rPr lang="en-US" sz="2000" dirty="0">
                <a:latin typeface="Helvetica" panose="020B0604020202020204" pitchFamily="34" charset="0"/>
                <a:ea typeface="Calibri" panose="020F0502020204030204" pitchFamily="34" charset="0"/>
                <a:cs typeface="Times New Roman" panose="02020603050405020304" pitchFamily="18" charset="0"/>
              </a:rPr>
              <a:t>This module is a story-based, authentic course for undergraduate research experience (ACURE) as well as targeted for high school level. As a substitute for bringing decaying meat with maggots, for the workshop, we simulated the experimental design with plastic tags of larvae in different developmental stages, and flies for the two species. Predictions and discussion will occur addressing the life cycles stages and environmental effects on development, such as temperature, and how this can change depending on the number of larvae present.</a:t>
            </a:r>
          </a:p>
          <a:p>
            <a:pPr indent="228600">
              <a:lnSpc>
                <a:spcPct val="107000"/>
              </a:lnSpc>
              <a:spcAft>
                <a:spcPts val="800"/>
              </a:spcAft>
            </a:pPr>
            <a:r>
              <a:rPr lang="en-US" sz="2000" b="1" dirty="0">
                <a:latin typeface="Helvetica" panose="020B0604020202020204" pitchFamily="34" charset="0"/>
                <a:ea typeface="Calibri" panose="020F0502020204030204" pitchFamily="34" charset="0"/>
                <a:cs typeface="Times New Roman" panose="02020603050405020304" pitchFamily="18" charset="0"/>
              </a:rPr>
              <a:t>The theme for the investigation is a human has taken a bite of a fruit before dying out is a rural farm field. </a:t>
            </a:r>
          </a:p>
          <a:p>
            <a:pPr indent="228600">
              <a:lnSpc>
                <a:spcPct val="107000"/>
              </a:lnSpc>
              <a:spcAft>
                <a:spcPts val="800"/>
              </a:spcAft>
            </a:pPr>
            <a:r>
              <a:rPr lang="en-US" sz="2000" dirty="0">
                <a:latin typeface="Helvetica" panose="020B0604020202020204" pitchFamily="34" charset="0"/>
                <a:ea typeface="Calibri" panose="020F0502020204030204" pitchFamily="34" charset="0"/>
                <a:cs typeface="Times New Roman" panose="02020603050405020304" pitchFamily="18" charset="0"/>
              </a:rPr>
              <a:t>- Fruit flies as well as blow flies are found at the scene.</a:t>
            </a:r>
          </a:p>
          <a:p>
            <a:pPr indent="228600">
              <a:lnSpc>
                <a:spcPct val="107000"/>
              </a:lnSpc>
              <a:spcAft>
                <a:spcPts val="800"/>
              </a:spcAft>
            </a:pPr>
            <a:r>
              <a:rPr lang="en-US" sz="2000" dirty="0">
                <a:latin typeface="Helvetica" panose="020B0604020202020204" pitchFamily="34" charset="0"/>
                <a:ea typeface="Calibri" panose="020F0502020204030204" pitchFamily="34" charset="0"/>
                <a:cs typeface="Times New Roman" panose="02020603050405020304" pitchFamily="18" charset="0"/>
              </a:rPr>
              <a:t>- Investigation takes place into the location and developmental stages of the insect larvae and pupa. Data and details are provided for participants to work with in determining the time frame of the person died without or with experimentation. </a:t>
            </a:r>
          </a:p>
          <a:p>
            <a:pPr indent="228600">
              <a:lnSpc>
                <a:spcPct val="107000"/>
              </a:lnSpc>
              <a:spcAft>
                <a:spcPts val="800"/>
              </a:spcAft>
            </a:pPr>
            <a:r>
              <a:rPr lang="en-US" sz="2000" dirty="0">
                <a:latin typeface="Helvetica" panose="020B0604020202020204" pitchFamily="34" charset="0"/>
                <a:ea typeface="Calibri" panose="020F0502020204030204" pitchFamily="34" charset="0"/>
                <a:cs typeface="Times New Roman" panose="02020603050405020304" pitchFamily="18" charset="0"/>
              </a:rPr>
              <a:t>- Protocols are provided to recreate the scene with physical modeling. </a:t>
            </a:r>
          </a:p>
          <a:p>
            <a:pPr indent="228600">
              <a:lnSpc>
                <a:spcPct val="107000"/>
              </a:lnSpc>
              <a:spcAft>
                <a:spcPts val="800"/>
              </a:spcAft>
            </a:pPr>
            <a:r>
              <a:rPr lang="en-US" sz="2000" dirty="0">
                <a:latin typeface="Helvetica" panose="020B0604020202020204" pitchFamily="34" charset="0"/>
                <a:ea typeface="Calibri" panose="020F0502020204030204" pitchFamily="34" charset="0"/>
                <a:cs typeface="Times New Roman" panose="02020603050405020304" pitchFamily="18" charset="0"/>
              </a:rPr>
              <a:t>- Variations in the experimentation are detailed with agar plates and food for insect developmental studies.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62666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food, sitting, piece, cake&#10;&#10;Description automatically generated">
            <a:extLst>
              <a:ext uri="{FF2B5EF4-FFF2-40B4-BE49-F238E27FC236}">
                <a16:creationId xmlns="" xmlns:a16="http://schemas.microsoft.com/office/drawing/2014/main" id="{AB2C6D18-FB52-4FB1-9D95-9E609E435DA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1507523" y="-60755"/>
            <a:ext cx="9884031" cy="7413024"/>
          </a:xfrm>
          <a:prstGeom prst="rect">
            <a:avLst/>
          </a:prstGeom>
        </p:spPr>
      </p:pic>
      <p:sp>
        <p:nvSpPr>
          <p:cNvPr id="6" name="TextBox 5">
            <a:extLst>
              <a:ext uri="{FF2B5EF4-FFF2-40B4-BE49-F238E27FC236}">
                <a16:creationId xmlns="" xmlns:a16="http://schemas.microsoft.com/office/drawing/2014/main" id="{C50DF3AB-6CC7-491C-BEC1-F695E284F4FB}"/>
              </a:ext>
            </a:extLst>
          </p:cNvPr>
          <p:cNvSpPr txBox="1"/>
          <p:nvPr/>
        </p:nvSpPr>
        <p:spPr>
          <a:xfrm>
            <a:off x="240036" y="941634"/>
            <a:ext cx="1120820" cy="369332"/>
          </a:xfrm>
          <a:prstGeom prst="rect">
            <a:avLst/>
          </a:prstGeom>
          <a:noFill/>
        </p:spPr>
        <p:txBody>
          <a:bodyPr wrap="none" rtlCol="0">
            <a:spAutoFit/>
          </a:bodyPr>
          <a:lstStyle/>
          <a:p>
            <a:r>
              <a:rPr lang="en-US" dirty="0"/>
              <a:t>04092020</a:t>
            </a:r>
          </a:p>
        </p:txBody>
      </p:sp>
    </p:spTree>
    <p:extLst>
      <p:ext uri="{BB962C8B-B14F-4D97-AF65-F5344CB8AC3E}">
        <p14:creationId xmlns:p14="http://schemas.microsoft.com/office/powerpoint/2010/main" val="11579299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ndoor, sitting, plastic, cake&#10;&#10;Description automatically generated">
            <a:extLst>
              <a:ext uri="{FF2B5EF4-FFF2-40B4-BE49-F238E27FC236}">
                <a16:creationId xmlns="" xmlns:a16="http://schemas.microsoft.com/office/drawing/2014/main" id="{4D195BCE-76AD-46AD-A9B8-F4D7054C03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6" name="TextBox 5">
            <a:extLst>
              <a:ext uri="{FF2B5EF4-FFF2-40B4-BE49-F238E27FC236}">
                <a16:creationId xmlns="" xmlns:a16="http://schemas.microsoft.com/office/drawing/2014/main" id="{67A10709-4140-437A-A28C-38F6CAF7B289}"/>
              </a:ext>
            </a:extLst>
          </p:cNvPr>
          <p:cNvSpPr txBox="1"/>
          <p:nvPr/>
        </p:nvSpPr>
        <p:spPr>
          <a:xfrm>
            <a:off x="240036" y="941634"/>
            <a:ext cx="1120820" cy="369332"/>
          </a:xfrm>
          <a:prstGeom prst="rect">
            <a:avLst/>
          </a:prstGeom>
          <a:noFill/>
        </p:spPr>
        <p:txBody>
          <a:bodyPr wrap="none" rtlCol="0">
            <a:spAutoFit/>
          </a:bodyPr>
          <a:lstStyle/>
          <a:p>
            <a:r>
              <a:rPr lang="en-US" dirty="0"/>
              <a:t>04102020</a:t>
            </a:r>
          </a:p>
        </p:txBody>
      </p:sp>
    </p:spTree>
    <p:extLst>
      <p:ext uri="{BB962C8B-B14F-4D97-AF65-F5344CB8AC3E}">
        <p14:creationId xmlns:p14="http://schemas.microsoft.com/office/powerpoint/2010/main" val="41932620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04102020">
            <a:hlinkClick r:id="" action="ppaction://media"/>
            <a:extLst>
              <a:ext uri="{FF2B5EF4-FFF2-40B4-BE49-F238E27FC236}">
                <a16:creationId xmlns="" xmlns:a16="http://schemas.microsoft.com/office/drawing/2014/main" id="{D6E87712-2B44-4CD3-9BFF-48EE73677C8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74469" y="446177"/>
            <a:ext cx="11078981" cy="6231927"/>
          </a:xfrm>
          <a:prstGeom prst="rect">
            <a:avLst/>
          </a:prstGeom>
        </p:spPr>
      </p:pic>
      <p:sp>
        <p:nvSpPr>
          <p:cNvPr id="5" name="TextBox 4">
            <a:extLst>
              <a:ext uri="{FF2B5EF4-FFF2-40B4-BE49-F238E27FC236}">
                <a16:creationId xmlns="" xmlns:a16="http://schemas.microsoft.com/office/drawing/2014/main" id="{DFA82D74-E5E2-48DF-84E6-571C0C386FE7}"/>
              </a:ext>
            </a:extLst>
          </p:cNvPr>
          <p:cNvSpPr txBox="1"/>
          <p:nvPr/>
        </p:nvSpPr>
        <p:spPr>
          <a:xfrm>
            <a:off x="840928" y="0"/>
            <a:ext cx="1120820" cy="369332"/>
          </a:xfrm>
          <a:prstGeom prst="rect">
            <a:avLst/>
          </a:prstGeom>
          <a:noFill/>
        </p:spPr>
        <p:txBody>
          <a:bodyPr wrap="none" rtlCol="0">
            <a:spAutoFit/>
          </a:bodyPr>
          <a:lstStyle/>
          <a:p>
            <a:r>
              <a:rPr lang="en-US" dirty="0"/>
              <a:t>04102020</a:t>
            </a:r>
          </a:p>
        </p:txBody>
      </p:sp>
    </p:spTree>
    <p:extLst>
      <p:ext uri="{BB962C8B-B14F-4D97-AF65-F5344CB8AC3E}">
        <p14:creationId xmlns:p14="http://schemas.microsoft.com/office/powerpoint/2010/main" val="2235069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F2AABBD1-AFAB-442F-9121-E42C4CCD9CF2}"/>
              </a:ext>
            </a:extLst>
          </p:cNvPr>
          <p:cNvSpPr txBox="1"/>
          <p:nvPr/>
        </p:nvSpPr>
        <p:spPr>
          <a:xfrm>
            <a:off x="274870" y="192697"/>
            <a:ext cx="1120820" cy="369332"/>
          </a:xfrm>
          <a:prstGeom prst="rect">
            <a:avLst/>
          </a:prstGeom>
          <a:noFill/>
        </p:spPr>
        <p:txBody>
          <a:bodyPr wrap="none" rtlCol="0">
            <a:spAutoFit/>
          </a:bodyPr>
          <a:lstStyle/>
          <a:p>
            <a:r>
              <a:rPr lang="en-US" dirty="0"/>
              <a:t>04122020</a:t>
            </a:r>
          </a:p>
        </p:txBody>
      </p:sp>
      <p:pic>
        <p:nvPicPr>
          <p:cNvPr id="6" name="Picture 5" descr="The inside of a building&#10;&#10;Description automatically generated">
            <a:extLst>
              <a:ext uri="{FF2B5EF4-FFF2-40B4-BE49-F238E27FC236}">
                <a16:creationId xmlns="" xmlns:a16="http://schemas.microsoft.com/office/drawing/2014/main" id="{B759B41B-F2F3-4ABC-8116-F997EA5CB8D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1232"/>
          <a:stretch/>
        </p:blipFill>
        <p:spPr>
          <a:xfrm rot="5400000">
            <a:off x="70253" y="981775"/>
            <a:ext cx="5533970" cy="5269246"/>
          </a:xfrm>
          <a:prstGeom prst="rect">
            <a:avLst/>
          </a:prstGeom>
        </p:spPr>
      </p:pic>
    </p:spTree>
    <p:extLst>
      <p:ext uri="{BB962C8B-B14F-4D97-AF65-F5344CB8AC3E}">
        <p14:creationId xmlns:p14="http://schemas.microsoft.com/office/powerpoint/2010/main" val="15259162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 xmlns:a16="http://schemas.microsoft.com/office/drawing/2014/main" id="{45DD0796-D107-4160-B099-A190AD146798}"/>
              </a:ext>
            </a:extLst>
          </p:cNvPr>
          <p:cNvSpPr txBox="1"/>
          <p:nvPr/>
        </p:nvSpPr>
        <p:spPr>
          <a:xfrm>
            <a:off x="91989" y="0"/>
            <a:ext cx="1120820" cy="369332"/>
          </a:xfrm>
          <a:prstGeom prst="rect">
            <a:avLst/>
          </a:prstGeom>
          <a:noFill/>
        </p:spPr>
        <p:txBody>
          <a:bodyPr wrap="none" rtlCol="0">
            <a:spAutoFit/>
          </a:bodyPr>
          <a:lstStyle/>
          <a:p>
            <a:r>
              <a:rPr lang="en-US" dirty="0"/>
              <a:t>04122020</a:t>
            </a:r>
          </a:p>
        </p:txBody>
      </p:sp>
      <p:pic>
        <p:nvPicPr>
          <p:cNvPr id="10" name="Picture 9" descr="A picture containing cake, piece, food, close&#10;&#10;Description automatically generated">
            <a:extLst>
              <a:ext uri="{FF2B5EF4-FFF2-40B4-BE49-F238E27FC236}">
                <a16:creationId xmlns="" xmlns:a16="http://schemas.microsoft.com/office/drawing/2014/main" id="{3533C0EF-415D-452F-AA24-9BA9222C19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4766" y="367393"/>
            <a:ext cx="10885714" cy="6123214"/>
          </a:xfrm>
          <a:prstGeom prst="rect">
            <a:avLst/>
          </a:prstGeom>
        </p:spPr>
      </p:pic>
    </p:spTree>
    <p:extLst>
      <p:ext uri="{BB962C8B-B14F-4D97-AF65-F5344CB8AC3E}">
        <p14:creationId xmlns:p14="http://schemas.microsoft.com/office/powerpoint/2010/main" val="24661956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C0304998-4951-48F5-8D5A-FE4290E5C534}"/>
              </a:ext>
            </a:extLst>
          </p:cNvPr>
          <p:cNvSpPr txBox="1"/>
          <p:nvPr/>
        </p:nvSpPr>
        <p:spPr>
          <a:xfrm>
            <a:off x="274870" y="192697"/>
            <a:ext cx="1120820" cy="369332"/>
          </a:xfrm>
          <a:prstGeom prst="rect">
            <a:avLst/>
          </a:prstGeom>
          <a:noFill/>
        </p:spPr>
        <p:txBody>
          <a:bodyPr wrap="none" rtlCol="0">
            <a:spAutoFit/>
          </a:bodyPr>
          <a:lstStyle/>
          <a:p>
            <a:r>
              <a:rPr lang="en-US" dirty="0"/>
              <a:t>04122020</a:t>
            </a:r>
          </a:p>
        </p:txBody>
      </p:sp>
      <p:pic>
        <p:nvPicPr>
          <p:cNvPr id="6" name="Picture 5" descr="A picture containing building, window, sitting, glass&#10;&#10;Description automatically generated">
            <a:extLst>
              <a:ext uri="{FF2B5EF4-FFF2-40B4-BE49-F238E27FC236}">
                <a16:creationId xmlns="" xmlns:a16="http://schemas.microsoft.com/office/drawing/2014/main" id="{B693A3C2-C5DF-4FAA-ACA4-91CDD508DC8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318" r="18095"/>
          <a:stretch/>
        </p:blipFill>
        <p:spPr>
          <a:xfrm rot="5400000">
            <a:off x="378145" y="463864"/>
            <a:ext cx="5538651" cy="5969459"/>
          </a:xfrm>
          <a:prstGeom prst="rect">
            <a:avLst/>
          </a:prstGeom>
        </p:spPr>
      </p:pic>
      <p:pic>
        <p:nvPicPr>
          <p:cNvPr id="8" name="Picture 7" descr="A picture containing sitting, food, brown, laying&#10;&#10;Description automatically generated">
            <a:extLst>
              <a:ext uri="{FF2B5EF4-FFF2-40B4-BE49-F238E27FC236}">
                <a16:creationId xmlns="" xmlns:a16="http://schemas.microsoft.com/office/drawing/2014/main" id="{3AE9E267-022E-4EFD-84D4-ECCB2121CB9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382" r="26507"/>
          <a:stretch/>
        </p:blipFill>
        <p:spPr>
          <a:xfrm>
            <a:off x="7027816" y="562029"/>
            <a:ext cx="4685213" cy="6262464"/>
          </a:xfrm>
          <a:prstGeom prst="rect">
            <a:avLst/>
          </a:prstGeom>
        </p:spPr>
      </p:pic>
    </p:spTree>
    <p:extLst>
      <p:ext uri="{BB962C8B-B14F-4D97-AF65-F5344CB8AC3E}">
        <p14:creationId xmlns:p14="http://schemas.microsoft.com/office/powerpoint/2010/main" val="33489936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animal, indoor, dog, pan&#10;&#10;Description automatically generated">
            <a:extLst>
              <a:ext uri="{FF2B5EF4-FFF2-40B4-BE49-F238E27FC236}">
                <a16:creationId xmlns="" xmlns:a16="http://schemas.microsoft.com/office/drawing/2014/main" id="{3E7CD5F0-0E38-4045-8740-F5306277B87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825" t="11228" r="22159" b="7502"/>
          <a:stretch/>
        </p:blipFill>
        <p:spPr>
          <a:xfrm rot="5400000">
            <a:off x="2841744" y="150222"/>
            <a:ext cx="6134044" cy="6557555"/>
          </a:xfrm>
          <a:prstGeom prst="rect">
            <a:avLst/>
          </a:prstGeom>
        </p:spPr>
      </p:pic>
      <p:sp>
        <p:nvSpPr>
          <p:cNvPr id="8" name="TextBox 7">
            <a:extLst>
              <a:ext uri="{FF2B5EF4-FFF2-40B4-BE49-F238E27FC236}">
                <a16:creationId xmlns="" xmlns:a16="http://schemas.microsoft.com/office/drawing/2014/main" id="{A043AA95-6A69-4F76-AE63-D46109E15816}"/>
              </a:ext>
            </a:extLst>
          </p:cNvPr>
          <p:cNvSpPr txBox="1"/>
          <p:nvPr/>
        </p:nvSpPr>
        <p:spPr>
          <a:xfrm>
            <a:off x="274870" y="192697"/>
            <a:ext cx="1120820" cy="369332"/>
          </a:xfrm>
          <a:prstGeom prst="rect">
            <a:avLst/>
          </a:prstGeom>
          <a:noFill/>
        </p:spPr>
        <p:txBody>
          <a:bodyPr wrap="none" rtlCol="0">
            <a:spAutoFit/>
          </a:bodyPr>
          <a:lstStyle/>
          <a:p>
            <a:r>
              <a:rPr lang="en-US" dirty="0"/>
              <a:t>04122020</a:t>
            </a:r>
          </a:p>
        </p:txBody>
      </p:sp>
      <p:sp>
        <p:nvSpPr>
          <p:cNvPr id="9" name="TextBox 8">
            <a:extLst>
              <a:ext uri="{FF2B5EF4-FFF2-40B4-BE49-F238E27FC236}">
                <a16:creationId xmlns="" xmlns:a16="http://schemas.microsoft.com/office/drawing/2014/main" id="{25DE23ED-6449-4137-A11B-8DFECF0E4240}"/>
              </a:ext>
            </a:extLst>
          </p:cNvPr>
          <p:cNvSpPr txBox="1"/>
          <p:nvPr/>
        </p:nvSpPr>
        <p:spPr>
          <a:xfrm>
            <a:off x="274870" y="1364000"/>
            <a:ext cx="1726242" cy="646331"/>
          </a:xfrm>
          <a:prstGeom prst="rect">
            <a:avLst/>
          </a:prstGeom>
          <a:noFill/>
        </p:spPr>
        <p:txBody>
          <a:bodyPr wrap="none" rtlCol="0">
            <a:spAutoFit/>
          </a:bodyPr>
          <a:lstStyle/>
          <a:p>
            <a:r>
              <a:rPr lang="en-US" dirty="0"/>
              <a:t>Blow fly and </a:t>
            </a:r>
          </a:p>
          <a:p>
            <a:r>
              <a:rPr lang="en-US" dirty="0"/>
              <a:t>Drosophila pupa</a:t>
            </a:r>
          </a:p>
        </p:txBody>
      </p:sp>
    </p:spTree>
    <p:extLst>
      <p:ext uri="{BB962C8B-B14F-4D97-AF65-F5344CB8AC3E}">
        <p14:creationId xmlns:p14="http://schemas.microsoft.com/office/powerpoint/2010/main" val="5183916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food, pizza, sitting, small&#10;&#10;Description automatically generated">
            <a:extLst>
              <a:ext uri="{FF2B5EF4-FFF2-40B4-BE49-F238E27FC236}">
                <a16:creationId xmlns="" xmlns:a16="http://schemas.microsoft.com/office/drawing/2014/main" id="{B122E999-5B69-4457-A5FE-C9A94949951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717102" y="941341"/>
            <a:ext cx="6633755" cy="4975316"/>
          </a:xfrm>
          <a:prstGeom prst="rect">
            <a:avLst/>
          </a:prstGeom>
        </p:spPr>
      </p:pic>
      <p:pic>
        <p:nvPicPr>
          <p:cNvPr id="3" name="Picture 2" descr="A picture containing animal, pan, sitting, food&#10;&#10;Description automatically generated">
            <a:extLst>
              <a:ext uri="{FF2B5EF4-FFF2-40B4-BE49-F238E27FC236}">
                <a16:creationId xmlns="" xmlns:a16="http://schemas.microsoft.com/office/drawing/2014/main" id="{AA392CC4-2F49-4540-AAD4-1286612B23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340933" y="1233897"/>
            <a:ext cx="6109063" cy="4581797"/>
          </a:xfrm>
          <a:prstGeom prst="rect">
            <a:avLst/>
          </a:prstGeom>
        </p:spPr>
      </p:pic>
      <p:sp>
        <p:nvSpPr>
          <p:cNvPr id="6" name="TextBox 5">
            <a:extLst>
              <a:ext uri="{FF2B5EF4-FFF2-40B4-BE49-F238E27FC236}">
                <a16:creationId xmlns="" xmlns:a16="http://schemas.microsoft.com/office/drawing/2014/main" id="{56BAFB5A-4EAC-4D06-A108-D190D8497754}"/>
              </a:ext>
            </a:extLst>
          </p:cNvPr>
          <p:cNvSpPr txBox="1"/>
          <p:nvPr/>
        </p:nvSpPr>
        <p:spPr>
          <a:xfrm>
            <a:off x="5291750" y="147098"/>
            <a:ext cx="1071319" cy="646331"/>
          </a:xfrm>
          <a:prstGeom prst="rect">
            <a:avLst/>
          </a:prstGeom>
          <a:noFill/>
        </p:spPr>
        <p:txBody>
          <a:bodyPr wrap="none" rtlCol="0">
            <a:spAutoFit/>
          </a:bodyPr>
          <a:lstStyle/>
          <a:p>
            <a:r>
              <a:rPr lang="en-US" dirty="0"/>
              <a:t>Egg cases</a:t>
            </a:r>
          </a:p>
          <a:p>
            <a:r>
              <a:rPr lang="en-US" dirty="0"/>
              <a:t>empty</a:t>
            </a:r>
          </a:p>
        </p:txBody>
      </p:sp>
      <p:sp>
        <p:nvSpPr>
          <p:cNvPr id="8" name="TextBox 7">
            <a:extLst>
              <a:ext uri="{FF2B5EF4-FFF2-40B4-BE49-F238E27FC236}">
                <a16:creationId xmlns="" xmlns:a16="http://schemas.microsoft.com/office/drawing/2014/main" id="{0E7F8391-29EF-4C43-B589-E28A3C955ED7}"/>
              </a:ext>
            </a:extLst>
          </p:cNvPr>
          <p:cNvSpPr txBox="1"/>
          <p:nvPr/>
        </p:nvSpPr>
        <p:spPr>
          <a:xfrm>
            <a:off x="5685588" y="4052892"/>
            <a:ext cx="1418978" cy="646331"/>
          </a:xfrm>
          <a:prstGeom prst="rect">
            <a:avLst/>
          </a:prstGeom>
          <a:noFill/>
        </p:spPr>
        <p:txBody>
          <a:bodyPr wrap="none" rtlCol="0">
            <a:spAutoFit/>
          </a:bodyPr>
          <a:lstStyle/>
          <a:p>
            <a:r>
              <a:rPr lang="en-US" dirty="0"/>
              <a:t>Empty </a:t>
            </a:r>
          </a:p>
          <a:p>
            <a:r>
              <a:rPr lang="en-US" dirty="0"/>
              <a:t>and full pupa</a:t>
            </a:r>
          </a:p>
        </p:txBody>
      </p:sp>
    </p:spTree>
    <p:extLst>
      <p:ext uri="{BB962C8B-B14F-4D97-AF65-F5344CB8AC3E}">
        <p14:creationId xmlns:p14="http://schemas.microsoft.com/office/powerpoint/2010/main" val="4238950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 up of a bug&#10;&#10;Description automatically generated">
            <a:extLst>
              <a:ext uri="{FF2B5EF4-FFF2-40B4-BE49-F238E27FC236}">
                <a16:creationId xmlns="" xmlns:a16="http://schemas.microsoft.com/office/drawing/2014/main" id="{F06A9F93-CD8D-4202-A3FB-C1F395421EB9}"/>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253524" y="1030277"/>
            <a:ext cx="6247220" cy="4685414"/>
          </a:xfrm>
        </p:spPr>
      </p:pic>
      <p:pic>
        <p:nvPicPr>
          <p:cNvPr id="7" name="Picture 6" descr="A picture containing sitting, small, table, animal&#10;&#10;Description automatically generated">
            <a:extLst>
              <a:ext uri="{FF2B5EF4-FFF2-40B4-BE49-F238E27FC236}">
                <a16:creationId xmlns="" xmlns:a16="http://schemas.microsoft.com/office/drawing/2014/main" id="{5041498B-7956-4B31-888A-0DCB55EFD5B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405" t="6540" r="10476" b="20836"/>
          <a:stretch/>
        </p:blipFill>
        <p:spPr>
          <a:xfrm rot="5400000">
            <a:off x="5691424" y="953306"/>
            <a:ext cx="6307523" cy="4899660"/>
          </a:xfrm>
          <a:prstGeom prst="rect">
            <a:avLst/>
          </a:prstGeom>
        </p:spPr>
      </p:pic>
      <p:sp>
        <p:nvSpPr>
          <p:cNvPr id="8" name="TextBox 7">
            <a:extLst>
              <a:ext uri="{FF2B5EF4-FFF2-40B4-BE49-F238E27FC236}">
                <a16:creationId xmlns="" xmlns:a16="http://schemas.microsoft.com/office/drawing/2014/main" id="{3B02D1C3-EC3A-4427-AED9-CBB8A9501BCC}"/>
              </a:ext>
            </a:extLst>
          </p:cNvPr>
          <p:cNvSpPr txBox="1"/>
          <p:nvPr/>
        </p:nvSpPr>
        <p:spPr>
          <a:xfrm>
            <a:off x="5339045" y="382230"/>
            <a:ext cx="836447" cy="646331"/>
          </a:xfrm>
          <a:prstGeom prst="rect">
            <a:avLst/>
          </a:prstGeom>
          <a:noFill/>
        </p:spPr>
        <p:txBody>
          <a:bodyPr wrap="none" rtlCol="0">
            <a:spAutoFit/>
          </a:bodyPr>
          <a:lstStyle/>
          <a:p>
            <a:r>
              <a:rPr lang="en-US" dirty="0"/>
              <a:t>Extra</a:t>
            </a:r>
          </a:p>
          <a:p>
            <a:r>
              <a:rPr lang="en-US" dirty="0"/>
              <a:t>photos</a:t>
            </a:r>
          </a:p>
        </p:txBody>
      </p:sp>
    </p:spTree>
    <p:extLst>
      <p:ext uri="{BB962C8B-B14F-4D97-AF65-F5344CB8AC3E}">
        <p14:creationId xmlns:p14="http://schemas.microsoft.com/office/powerpoint/2010/main" val="26107625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 xmlns:a16="http://schemas.microsoft.com/office/drawing/2014/main" id="{4A914D85-82D4-46A8-A7FA-A86B0694F3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3767" y="7016"/>
            <a:ext cx="7442573" cy="6850984"/>
          </a:xfrm>
          <a:prstGeom prst="rect">
            <a:avLst/>
          </a:prstGeom>
        </p:spPr>
      </p:pic>
      <p:sp>
        <p:nvSpPr>
          <p:cNvPr id="6" name="Rectangle 5">
            <a:extLst>
              <a:ext uri="{FF2B5EF4-FFF2-40B4-BE49-F238E27FC236}">
                <a16:creationId xmlns="" xmlns:a16="http://schemas.microsoft.com/office/drawing/2014/main" id="{9F601A55-4EC3-4AE9-9AB9-BE9A29E20F12}"/>
              </a:ext>
            </a:extLst>
          </p:cNvPr>
          <p:cNvSpPr/>
          <p:nvPr/>
        </p:nvSpPr>
        <p:spPr>
          <a:xfrm>
            <a:off x="86524" y="6204653"/>
            <a:ext cx="6096000" cy="646331"/>
          </a:xfrm>
          <a:prstGeom prst="rect">
            <a:avLst/>
          </a:prstGeom>
        </p:spPr>
        <p:txBody>
          <a:bodyPr>
            <a:spAutoFit/>
          </a:bodyPr>
          <a:lstStyle/>
          <a:p>
            <a:r>
              <a:rPr lang="en-US" dirty="0"/>
              <a:t>https://www.sciencefriday.com/educational-resources/forensic-entomology-body-farm/</a:t>
            </a:r>
          </a:p>
        </p:txBody>
      </p:sp>
    </p:spTree>
    <p:extLst>
      <p:ext uri="{BB962C8B-B14F-4D97-AF65-F5344CB8AC3E}">
        <p14:creationId xmlns:p14="http://schemas.microsoft.com/office/powerpoint/2010/main" val="4022956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rotWithShape="1">
          <a:blip r:embed="rId2"/>
          <a:srcRect l="-1" r="12631" b="3090"/>
          <a:stretch/>
        </p:blipFill>
        <p:spPr>
          <a:xfrm>
            <a:off x="1849540" y="855406"/>
            <a:ext cx="4285790" cy="5825613"/>
          </a:xfrm>
          <a:prstGeom prst="rect">
            <a:avLst/>
          </a:prstGeom>
        </p:spPr>
      </p:pic>
      <p:sp>
        <p:nvSpPr>
          <p:cNvPr id="2" name="AutoShape 2" descr="Image result for apple bite"/>
          <p:cNvSpPr>
            <a:spLocks noChangeAspect="1" noChangeArrowheads="1"/>
          </p:cNvSpPr>
          <p:nvPr/>
        </p:nvSpPr>
        <p:spPr bwMode="auto">
          <a:xfrm>
            <a:off x="1807394" y="1256634"/>
            <a:ext cx="1250588" cy="125059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1" name="Picture 20"/>
          <p:cNvPicPr>
            <a:picLocks noChangeAspect="1"/>
          </p:cNvPicPr>
          <p:nvPr/>
        </p:nvPicPr>
        <p:blipFill>
          <a:blip r:embed="rId3"/>
          <a:stretch>
            <a:fillRect/>
          </a:stretch>
        </p:blipFill>
        <p:spPr>
          <a:xfrm>
            <a:off x="2079522" y="1518032"/>
            <a:ext cx="780362" cy="812214"/>
          </a:xfrm>
          <a:prstGeom prst="rect">
            <a:avLst/>
          </a:prstGeom>
        </p:spPr>
      </p:pic>
      <p:sp>
        <p:nvSpPr>
          <p:cNvPr id="26" name="AutoShape 8" descr="Image result for passed out huma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TextBox 32"/>
          <p:cNvSpPr txBox="1"/>
          <p:nvPr/>
        </p:nvSpPr>
        <p:spPr>
          <a:xfrm>
            <a:off x="4940709" y="117986"/>
            <a:ext cx="2710294" cy="646331"/>
          </a:xfrm>
          <a:prstGeom prst="rect">
            <a:avLst/>
          </a:prstGeom>
          <a:noFill/>
        </p:spPr>
        <p:txBody>
          <a:bodyPr wrap="none" rtlCol="0">
            <a:spAutoFit/>
          </a:bodyPr>
          <a:lstStyle/>
          <a:p>
            <a:r>
              <a:rPr lang="en-US" sz="3600" b="1" dirty="0"/>
              <a:t>Forensic case</a:t>
            </a:r>
          </a:p>
        </p:txBody>
      </p:sp>
      <p:sp>
        <p:nvSpPr>
          <p:cNvPr id="3" name="TextBox 2">
            <a:extLst>
              <a:ext uri="{FF2B5EF4-FFF2-40B4-BE49-F238E27FC236}">
                <a16:creationId xmlns="" xmlns:a16="http://schemas.microsoft.com/office/drawing/2014/main" id="{3DC35DFE-BEAA-498B-999C-DC1F0821694A}"/>
              </a:ext>
            </a:extLst>
          </p:cNvPr>
          <p:cNvSpPr txBox="1"/>
          <p:nvPr/>
        </p:nvSpPr>
        <p:spPr>
          <a:xfrm>
            <a:off x="6831453" y="1256634"/>
            <a:ext cx="5083443" cy="2308324"/>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Person found (dead).</a:t>
            </a:r>
          </a:p>
          <a:p>
            <a:r>
              <a:rPr lang="en-US" dirty="0">
                <a:latin typeface="Arial" panose="020B0604020202020204" pitchFamily="34" charset="0"/>
                <a:cs typeface="Arial" panose="020B0604020202020204" pitchFamily="34" charset="0"/>
              </a:rPr>
              <a:t>Apple with a bite take out of it.</a:t>
            </a:r>
          </a:p>
          <a:p>
            <a:r>
              <a:rPr lang="en-US" dirty="0">
                <a:latin typeface="Arial" panose="020B0604020202020204" pitchFamily="34" charset="0"/>
                <a:cs typeface="Arial" panose="020B0604020202020204" pitchFamily="34" charset="0"/>
              </a:rPr>
              <a:t>Open grassy field.</a:t>
            </a:r>
          </a:p>
          <a:p>
            <a:r>
              <a:rPr lang="en-US" dirty="0">
                <a:latin typeface="Arial" panose="020B0604020202020204" pitchFamily="34" charset="0"/>
                <a:cs typeface="Arial" panose="020B0604020202020204" pitchFamily="34" charset="0"/>
              </a:rPr>
              <a:t>Grass wet –weather conditions will be collected.</a:t>
            </a:r>
          </a:p>
          <a:p>
            <a:r>
              <a:rPr lang="en-US" dirty="0">
                <a:latin typeface="Arial" panose="020B0604020202020204" pitchFamily="34" charset="0"/>
                <a:cs typeface="Arial" panose="020B0604020202020204" pitchFamily="34" charset="0"/>
              </a:rPr>
              <a:t>Last couple days (hot is daytime, cooler nights)</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21783007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2908" y="1140045"/>
            <a:ext cx="4468760" cy="4345872"/>
          </a:xfrm>
          <a:prstGeom prst="rect">
            <a:avLst/>
          </a:prstGeom>
        </p:spPr>
      </p:pic>
      <p:sp>
        <p:nvSpPr>
          <p:cNvPr id="6" name="TextBox 5"/>
          <p:cNvSpPr txBox="1"/>
          <p:nvPr/>
        </p:nvSpPr>
        <p:spPr>
          <a:xfrm>
            <a:off x="6023113" y="1172817"/>
            <a:ext cx="4650568" cy="3785652"/>
          </a:xfrm>
          <a:prstGeom prst="rect">
            <a:avLst/>
          </a:prstGeom>
          <a:noFill/>
        </p:spPr>
        <p:txBody>
          <a:bodyPr wrap="none" rtlCol="0">
            <a:spAutoFit/>
          </a:bodyPr>
          <a:lstStyle/>
          <a:p>
            <a:r>
              <a:rPr lang="en-US" sz="4000" dirty="0"/>
              <a:t>Life cycle:</a:t>
            </a:r>
          </a:p>
          <a:p>
            <a:endParaRPr lang="en-US" sz="4000" dirty="0"/>
          </a:p>
          <a:p>
            <a:pPr marL="285750" indent="-285750">
              <a:buFontTx/>
              <a:buChar char="-"/>
            </a:pPr>
            <a:r>
              <a:rPr lang="en-US" sz="4000" dirty="0"/>
              <a:t>Temperature effects</a:t>
            </a:r>
          </a:p>
          <a:p>
            <a:pPr marL="285750" indent="-285750">
              <a:buFontTx/>
              <a:buChar char="-"/>
            </a:pPr>
            <a:r>
              <a:rPr lang="en-US" sz="4000" dirty="0"/>
              <a:t>Lighting effect</a:t>
            </a:r>
          </a:p>
          <a:p>
            <a:pPr marL="285750" indent="-285750">
              <a:buFontTx/>
              <a:buChar char="-"/>
            </a:pPr>
            <a:r>
              <a:rPr lang="en-US" sz="4000" dirty="0"/>
              <a:t>Cover with leaves</a:t>
            </a:r>
          </a:p>
          <a:p>
            <a:pPr marL="285750" indent="-285750">
              <a:buFontTx/>
              <a:buChar char="-"/>
            </a:pPr>
            <a:r>
              <a:rPr lang="en-US" sz="4000" dirty="0" err="1"/>
              <a:t>Etc</a:t>
            </a:r>
            <a:r>
              <a:rPr lang="en-US" sz="4000" dirty="0"/>
              <a:t>…</a:t>
            </a:r>
          </a:p>
        </p:txBody>
      </p:sp>
    </p:spTree>
    <p:extLst>
      <p:ext uri="{BB962C8B-B14F-4D97-AF65-F5344CB8AC3E}">
        <p14:creationId xmlns:p14="http://schemas.microsoft.com/office/powerpoint/2010/main" val="2895411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 xmlns:a16="http://schemas.microsoft.com/office/drawing/2014/main" id="{17B42D92-BEB1-4844-92F9-F1F8287091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7709" y="321344"/>
            <a:ext cx="4341925" cy="6215311"/>
          </a:xfrm>
          <a:prstGeom prst="rect">
            <a:avLst/>
          </a:prstGeom>
        </p:spPr>
      </p:pic>
      <p:pic>
        <p:nvPicPr>
          <p:cNvPr id="7" name="Picture 6" descr="A close up of a logo&#10;&#10;Description automatically generated">
            <a:extLst>
              <a:ext uri="{FF2B5EF4-FFF2-40B4-BE49-F238E27FC236}">
                <a16:creationId xmlns="" xmlns:a16="http://schemas.microsoft.com/office/drawing/2014/main" id="{F0E9DA52-AEA1-4422-B5F4-C9D6F8A93B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0462" y="608555"/>
            <a:ext cx="6607175" cy="5556270"/>
          </a:xfrm>
          <a:prstGeom prst="rect">
            <a:avLst/>
          </a:prstGeom>
        </p:spPr>
      </p:pic>
    </p:spTree>
    <p:extLst>
      <p:ext uri="{BB962C8B-B14F-4D97-AF65-F5344CB8AC3E}">
        <p14:creationId xmlns:p14="http://schemas.microsoft.com/office/powerpoint/2010/main" val="42585118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animal, cat, looking, sitting&#10;&#10;Description automatically generated">
            <a:extLst>
              <a:ext uri="{FF2B5EF4-FFF2-40B4-BE49-F238E27FC236}">
                <a16:creationId xmlns="" xmlns:a16="http://schemas.microsoft.com/office/drawing/2014/main" id="{A43D8A76-095B-4ABD-B7A9-8E9E0EDDF1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11400" y="47469"/>
            <a:ext cx="4381250" cy="3285938"/>
          </a:xfrm>
          <a:prstGeom prst="rect">
            <a:avLst/>
          </a:prstGeom>
        </p:spPr>
      </p:pic>
      <p:pic>
        <p:nvPicPr>
          <p:cNvPr id="7" name="Picture 6" descr="A close up of a sign&#10;&#10;Description automatically generated">
            <a:extLst>
              <a:ext uri="{FF2B5EF4-FFF2-40B4-BE49-F238E27FC236}">
                <a16:creationId xmlns="" xmlns:a16="http://schemas.microsoft.com/office/drawing/2014/main" id="{1BF88112-A826-4E73-82AD-A047CE9E05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6307" y="3018994"/>
            <a:ext cx="4102019" cy="3076514"/>
          </a:xfrm>
          <a:prstGeom prst="rect">
            <a:avLst/>
          </a:prstGeom>
        </p:spPr>
      </p:pic>
      <p:pic>
        <p:nvPicPr>
          <p:cNvPr id="9" name="Picture 8" descr="A picture containing animal, sitting, large, water&#10;&#10;Description automatically generated">
            <a:extLst>
              <a:ext uri="{FF2B5EF4-FFF2-40B4-BE49-F238E27FC236}">
                <a16:creationId xmlns="" xmlns:a16="http://schemas.microsoft.com/office/drawing/2014/main" id="{B1C42444-B64D-4116-A08B-70E5B2C370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333" y="47469"/>
            <a:ext cx="3565177" cy="2673883"/>
          </a:xfrm>
          <a:prstGeom prst="rect">
            <a:avLst/>
          </a:prstGeom>
        </p:spPr>
      </p:pic>
      <p:pic>
        <p:nvPicPr>
          <p:cNvPr id="11" name="Picture 10" descr="A picture containing smoke, looking, sitting, air&#10;&#10;Description automatically generated">
            <a:extLst>
              <a:ext uri="{FF2B5EF4-FFF2-40B4-BE49-F238E27FC236}">
                <a16:creationId xmlns="" xmlns:a16="http://schemas.microsoft.com/office/drawing/2014/main" id="{6D1FC760-5D61-4B48-B1D0-D53667DB0A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96755" y="3490942"/>
            <a:ext cx="5963899" cy="3248571"/>
          </a:xfrm>
          <a:prstGeom prst="rect">
            <a:avLst/>
          </a:prstGeom>
        </p:spPr>
      </p:pic>
      <p:sp>
        <p:nvSpPr>
          <p:cNvPr id="12" name="Rectangle 11">
            <a:extLst>
              <a:ext uri="{FF2B5EF4-FFF2-40B4-BE49-F238E27FC236}">
                <a16:creationId xmlns="" xmlns:a16="http://schemas.microsoft.com/office/drawing/2014/main" id="{93C14EE5-A781-41CE-B533-24B6FFD2D38B}"/>
              </a:ext>
            </a:extLst>
          </p:cNvPr>
          <p:cNvSpPr/>
          <p:nvPr/>
        </p:nvSpPr>
        <p:spPr>
          <a:xfrm>
            <a:off x="5549326" y="6407548"/>
            <a:ext cx="7399757" cy="369332"/>
          </a:xfrm>
          <a:prstGeom prst="rect">
            <a:avLst/>
          </a:prstGeom>
        </p:spPr>
        <p:txBody>
          <a:bodyPr wrap="square">
            <a:spAutoFit/>
          </a:bodyPr>
          <a:lstStyle/>
          <a:p>
            <a:r>
              <a:rPr lang="en-US" i="1" dirty="0" err="1"/>
              <a:t>Timmeren</a:t>
            </a:r>
            <a:r>
              <a:rPr lang="en-US" i="1" dirty="0"/>
              <a:t> et al. (2017). Journal of Integrated Pest Management, 8.</a:t>
            </a:r>
            <a:endParaRPr lang="en-US" dirty="0"/>
          </a:p>
        </p:txBody>
      </p:sp>
      <p:sp>
        <p:nvSpPr>
          <p:cNvPr id="13" name="TextBox 12">
            <a:extLst>
              <a:ext uri="{FF2B5EF4-FFF2-40B4-BE49-F238E27FC236}">
                <a16:creationId xmlns="" xmlns:a16="http://schemas.microsoft.com/office/drawing/2014/main" id="{92D4EAD3-2871-4D41-AE31-FFD3A9335225}"/>
              </a:ext>
            </a:extLst>
          </p:cNvPr>
          <p:cNvSpPr txBox="1"/>
          <p:nvPr/>
        </p:nvSpPr>
        <p:spPr>
          <a:xfrm>
            <a:off x="5610403" y="2328691"/>
            <a:ext cx="2000997" cy="923330"/>
          </a:xfrm>
          <a:prstGeom prst="rect">
            <a:avLst/>
          </a:prstGeom>
          <a:noFill/>
        </p:spPr>
        <p:txBody>
          <a:bodyPr wrap="none" rtlCol="0">
            <a:spAutoFit/>
          </a:bodyPr>
          <a:lstStyle/>
          <a:p>
            <a:r>
              <a:rPr lang="en-US" b="1" dirty="0">
                <a:solidFill>
                  <a:srgbClr val="FF0000"/>
                </a:solidFill>
              </a:rPr>
              <a:t>Mouth hook types</a:t>
            </a:r>
          </a:p>
          <a:p>
            <a:r>
              <a:rPr lang="en-US" b="1" dirty="0">
                <a:solidFill>
                  <a:srgbClr val="FF0000"/>
                </a:solidFill>
              </a:rPr>
              <a:t>for developmental </a:t>
            </a:r>
          </a:p>
          <a:p>
            <a:r>
              <a:rPr lang="en-US" b="1" dirty="0">
                <a:solidFill>
                  <a:srgbClr val="FF0000"/>
                </a:solidFill>
              </a:rPr>
              <a:t>stages in larvae</a:t>
            </a:r>
          </a:p>
        </p:txBody>
      </p:sp>
      <p:sp>
        <p:nvSpPr>
          <p:cNvPr id="14" name="TextBox 13">
            <a:extLst>
              <a:ext uri="{FF2B5EF4-FFF2-40B4-BE49-F238E27FC236}">
                <a16:creationId xmlns="" xmlns:a16="http://schemas.microsoft.com/office/drawing/2014/main" id="{F6101CA7-8308-4402-B4B0-8EDE79CC6A53}"/>
              </a:ext>
            </a:extLst>
          </p:cNvPr>
          <p:cNvSpPr txBox="1"/>
          <p:nvPr/>
        </p:nvSpPr>
        <p:spPr>
          <a:xfrm>
            <a:off x="3996491" y="188782"/>
            <a:ext cx="1900264" cy="923330"/>
          </a:xfrm>
          <a:prstGeom prst="rect">
            <a:avLst/>
          </a:prstGeom>
          <a:noFill/>
        </p:spPr>
        <p:txBody>
          <a:bodyPr wrap="none" rtlCol="0">
            <a:spAutoFit/>
          </a:bodyPr>
          <a:lstStyle/>
          <a:p>
            <a:r>
              <a:rPr lang="en-US" b="1" dirty="0">
                <a:solidFill>
                  <a:srgbClr val="FF0000"/>
                </a:solidFill>
              </a:rPr>
              <a:t>Lengths of larvae </a:t>
            </a:r>
          </a:p>
          <a:p>
            <a:r>
              <a:rPr lang="en-US" b="1" dirty="0">
                <a:solidFill>
                  <a:srgbClr val="FF0000"/>
                </a:solidFill>
              </a:rPr>
              <a:t>in developmental </a:t>
            </a:r>
          </a:p>
          <a:p>
            <a:r>
              <a:rPr lang="en-US" b="1" dirty="0">
                <a:solidFill>
                  <a:srgbClr val="FF0000"/>
                </a:solidFill>
              </a:rPr>
              <a:t>stages</a:t>
            </a:r>
          </a:p>
        </p:txBody>
      </p:sp>
    </p:spTree>
    <p:extLst>
      <p:ext uri="{BB962C8B-B14F-4D97-AF65-F5344CB8AC3E}">
        <p14:creationId xmlns:p14="http://schemas.microsoft.com/office/powerpoint/2010/main" val="8581706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0F56C43A-A48E-4351-9340-4B3C89B51F50}"/>
              </a:ext>
            </a:extLst>
          </p:cNvPr>
          <p:cNvSpPr txBox="1"/>
          <p:nvPr/>
        </p:nvSpPr>
        <p:spPr>
          <a:xfrm>
            <a:off x="5661546" y="205898"/>
            <a:ext cx="1278492" cy="523220"/>
          </a:xfrm>
          <a:prstGeom prst="rect">
            <a:avLst/>
          </a:prstGeom>
          <a:noFill/>
        </p:spPr>
        <p:txBody>
          <a:bodyPr wrap="none" rtlCol="0">
            <a:spAutoFit/>
          </a:bodyPr>
          <a:lstStyle/>
          <a:p>
            <a:r>
              <a:rPr lang="en-US" sz="2800" b="1"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Task 5</a:t>
            </a:r>
            <a:endParaRPr lang="en-US" sz="280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 xmlns:a16="http://schemas.microsoft.com/office/drawing/2014/main" id="{9A77810F-A37F-43DB-9A65-32CDC63DD998}"/>
              </a:ext>
            </a:extLst>
          </p:cNvPr>
          <p:cNvSpPr/>
          <p:nvPr/>
        </p:nvSpPr>
        <p:spPr>
          <a:xfrm>
            <a:off x="859620" y="1084092"/>
            <a:ext cx="10831215" cy="862800"/>
          </a:xfrm>
          <a:prstGeom prst="rect">
            <a:avLst/>
          </a:prstGeom>
        </p:spPr>
        <p:txBody>
          <a:bodyPr wrap="square">
            <a:spAutoFit/>
          </a:bodyPr>
          <a:lstStyle/>
          <a:p>
            <a:pPr indent="228600" algn="just">
              <a:lnSpc>
                <a:spcPct val="107000"/>
              </a:lnSpc>
              <a:spcAft>
                <a:spcPts val="800"/>
              </a:spcAft>
            </a:pP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Go over set up in how to investigate individual fly species and effects of environment on developmental cycle in controlled environments. </a:t>
            </a:r>
            <a:endParaRPr lang="en-US" sz="2400" dirty="0">
              <a:effectLst/>
              <a:latin typeface="Arial" panose="020B0604020202020204" pitchFamily="34" charset="0"/>
              <a:ea typeface="Calibri" panose="020F0502020204030204" pitchFamily="34" charset="0"/>
              <a:cs typeface="Arial" panose="020B0604020202020204" pitchFamily="34" charset="0"/>
            </a:endParaRPr>
          </a:p>
        </p:txBody>
      </p:sp>
      <p:sp>
        <p:nvSpPr>
          <p:cNvPr id="6" name="TextBox 5">
            <a:extLst>
              <a:ext uri="{FF2B5EF4-FFF2-40B4-BE49-F238E27FC236}">
                <a16:creationId xmlns="" xmlns:a16="http://schemas.microsoft.com/office/drawing/2014/main" id="{88933AEA-0136-4AF2-A446-00E37362E2F3}"/>
              </a:ext>
            </a:extLst>
          </p:cNvPr>
          <p:cNvSpPr txBox="1"/>
          <p:nvPr/>
        </p:nvSpPr>
        <p:spPr>
          <a:xfrm>
            <a:off x="450316" y="5082442"/>
            <a:ext cx="10182849" cy="1938992"/>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Incubator of set temperature and lighting</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Ease in varying temp (day/night), rain  etc.. </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Ease of taking photos of stages from the dishes.</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Ease in varying or comparing effects of food source</a:t>
            </a:r>
          </a:p>
          <a:p>
            <a:endParaRPr lang="en-US" sz="2400" dirty="0">
              <a:latin typeface="Arial" panose="020B0604020202020204" pitchFamily="34" charset="0"/>
              <a:cs typeface="Arial" panose="020B0604020202020204" pitchFamily="34" charset="0"/>
            </a:endParaRPr>
          </a:p>
        </p:txBody>
      </p:sp>
      <p:pic>
        <p:nvPicPr>
          <p:cNvPr id="8" name="Picture 7" descr="A picture containing cup, table, indoor, dish&#10;&#10;Description automatically generated">
            <a:extLst>
              <a:ext uri="{FF2B5EF4-FFF2-40B4-BE49-F238E27FC236}">
                <a16:creationId xmlns="" xmlns:a16="http://schemas.microsoft.com/office/drawing/2014/main" id="{9D0D011F-E7E2-4DD9-A526-972157AAB0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225" y="2477729"/>
            <a:ext cx="2228862" cy="2228862"/>
          </a:xfrm>
          <a:prstGeom prst="rect">
            <a:avLst/>
          </a:prstGeom>
        </p:spPr>
      </p:pic>
      <p:pic>
        <p:nvPicPr>
          <p:cNvPr id="12" name="Picture 11" descr="A picture containing indoor, table, sitting, cup&#10;&#10;Description automatically generated">
            <a:extLst>
              <a:ext uri="{FF2B5EF4-FFF2-40B4-BE49-F238E27FC236}">
                <a16:creationId xmlns="" xmlns:a16="http://schemas.microsoft.com/office/drawing/2014/main" id="{723C07D1-E3EE-4BDB-8EC9-3634E4D182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031" r="12381"/>
          <a:stretch/>
        </p:blipFill>
        <p:spPr>
          <a:xfrm rot="5400000">
            <a:off x="2521792" y="2391046"/>
            <a:ext cx="2228862" cy="2402228"/>
          </a:xfrm>
          <a:prstGeom prst="rect">
            <a:avLst/>
          </a:prstGeom>
        </p:spPr>
      </p:pic>
      <p:pic>
        <p:nvPicPr>
          <p:cNvPr id="14" name="Picture 13" descr="A picture containing indoor, cabinet, glass, table&#10;&#10;Description automatically generated">
            <a:extLst>
              <a:ext uri="{FF2B5EF4-FFF2-40B4-BE49-F238E27FC236}">
                <a16:creationId xmlns="" xmlns:a16="http://schemas.microsoft.com/office/drawing/2014/main" id="{AB937C58-4909-47AD-A530-798215663B44}"/>
              </a:ext>
            </a:extLst>
          </p:cNvPr>
          <p:cNvPicPr>
            <a:picLocks noChangeAspect="1"/>
          </p:cNvPicPr>
          <p:nvPr/>
        </p:nvPicPr>
        <p:blipFill rotWithShape="1">
          <a:blip r:embed="rId4">
            <a:extLst>
              <a:ext uri="{28A0092B-C50C-407E-A947-70E740481C1C}">
                <a14:useLocalDpi xmlns:a14="http://schemas.microsoft.com/office/drawing/2010/main" val="0"/>
              </a:ext>
            </a:extLst>
          </a:blip>
          <a:srcRect r="23989"/>
          <a:stretch/>
        </p:blipFill>
        <p:spPr>
          <a:xfrm>
            <a:off x="5139274" y="1923189"/>
            <a:ext cx="4069620" cy="3011621"/>
          </a:xfrm>
          <a:prstGeom prst="rect">
            <a:avLst/>
          </a:prstGeom>
        </p:spPr>
      </p:pic>
      <p:pic>
        <p:nvPicPr>
          <p:cNvPr id="10" name="Picture 9" descr="A close up of a box&#10;&#10;Description automatically generated">
            <a:extLst>
              <a:ext uri="{FF2B5EF4-FFF2-40B4-BE49-F238E27FC236}">
                <a16:creationId xmlns="" xmlns:a16="http://schemas.microsoft.com/office/drawing/2014/main" id="{DBFC76FD-EF92-45BC-BB06-BD2FD39F01E4}"/>
              </a:ext>
            </a:extLst>
          </p:cNvPr>
          <p:cNvPicPr>
            <a:picLocks noChangeAspect="1"/>
          </p:cNvPicPr>
          <p:nvPr/>
        </p:nvPicPr>
        <p:blipFill rotWithShape="1">
          <a:blip r:embed="rId5">
            <a:extLst>
              <a:ext uri="{28A0092B-C50C-407E-A947-70E740481C1C}">
                <a14:useLocalDpi xmlns:a14="http://schemas.microsoft.com/office/drawing/2010/main" val="0"/>
              </a:ext>
            </a:extLst>
          </a:blip>
          <a:srcRect l="13034" t="3654" r="9180" b="9971"/>
          <a:stretch/>
        </p:blipFill>
        <p:spPr>
          <a:xfrm>
            <a:off x="9337442" y="3734291"/>
            <a:ext cx="2773216" cy="3079463"/>
          </a:xfrm>
          <a:prstGeom prst="rect">
            <a:avLst/>
          </a:prstGeom>
        </p:spPr>
      </p:pic>
    </p:spTree>
    <p:extLst>
      <p:ext uri="{BB962C8B-B14F-4D97-AF65-F5344CB8AC3E}">
        <p14:creationId xmlns:p14="http://schemas.microsoft.com/office/powerpoint/2010/main" val="21843562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1976284" y="1327355"/>
            <a:ext cx="1238864" cy="1238864"/>
          </a:xfrm>
          <a:prstGeom prst="ellipse">
            <a:avLst/>
          </a:prstGeom>
          <a:solidFill>
            <a:schemeClr val="accent4">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3677264" y="1332271"/>
            <a:ext cx="1238864" cy="1238864"/>
          </a:xfrm>
          <a:prstGeom prst="ellipse">
            <a:avLst/>
          </a:prstGeom>
          <a:solidFill>
            <a:schemeClr val="accent6">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6204154" y="1351936"/>
            <a:ext cx="1238864" cy="1238864"/>
          </a:xfrm>
          <a:prstGeom prst="ellipse">
            <a:avLst/>
          </a:prstGeom>
          <a:solidFill>
            <a:schemeClr val="accent6">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7649497" y="1337187"/>
            <a:ext cx="1238864" cy="1238864"/>
          </a:xfrm>
          <a:prstGeom prst="ellipse">
            <a:avLst/>
          </a:prstGeom>
          <a:solidFill>
            <a:srgbClr val="00B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767779" y="4404852"/>
            <a:ext cx="1238864" cy="1238864"/>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7152967" y="4306528"/>
            <a:ext cx="1238864" cy="1238864"/>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3642851" y="4793226"/>
            <a:ext cx="103239" cy="457200"/>
          </a:xfrm>
          <a:prstGeom prst="roundRect">
            <a:avLst/>
          </a:prstGeom>
          <a:solidFill>
            <a:schemeClr val="accent6"/>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3072580" y="4798141"/>
            <a:ext cx="103239" cy="457200"/>
          </a:xfrm>
          <a:prstGeom prst="round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7393858" y="4680154"/>
            <a:ext cx="103239" cy="457200"/>
          </a:xfrm>
          <a:prstGeom prst="roundRect">
            <a:avLst/>
          </a:prstGeom>
          <a:solidFill>
            <a:schemeClr val="accent6"/>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8003458" y="4670322"/>
            <a:ext cx="103239" cy="45720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401097" y="840658"/>
            <a:ext cx="4232787" cy="259571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771535" y="845574"/>
            <a:ext cx="3918155" cy="259571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761702" y="3903406"/>
            <a:ext cx="3918155" cy="259571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415845" y="3908322"/>
            <a:ext cx="4232787" cy="259571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2448233" y="147484"/>
            <a:ext cx="2284793" cy="646331"/>
          </a:xfrm>
          <a:prstGeom prst="rect">
            <a:avLst/>
          </a:prstGeom>
          <a:noFill/>
        </p:spPr>
        <p:txBody>
          <a:bodyPr wrap="none" rtlCol="0">
            <a:spAutoFit/>
          </a:bodyPr>
          <a:lstStyle/>
          <a:p>
            <a:r>
              <a:rPr lang="en-US" dirty="0"/>
              <a:t>Examine the effect  of </a:t>
            </a:r>
          </a:p>
          <a:p>
            <a:r>
              <a:rPr lang="en-US" dirty="0"/>
              <a:t>different forms of LPS</a:t>
            </a:r>
          </a:p>
        </p:txBody>
      </p:sp>
      <p:sp>
        <p:nvSpPr>
          <p:cNvPr id="19" name="TextBox 18"/>
          <p:cNvSpPr txBox="1"/>
          <p:nvPr/>
        </p:nvSpPr>
        <p:spPr>
          <a:xfrm>
            <a:off x="6258234" y="176981"/>
            <a:ext cx="3066865" cy="646331"/>
          </a:xfrm>
          <a:prstGeom prst="rect">
            <a:avLst/>
          </a:prstGeom>
          <a:noFill/>
        </p:spPr>
        <p:txBody>
          <a:bodyPr wrap="none" rtlCol="0">
            <a:spAutoFit/>
          </a:bodyPr>
          <a:lstStyle/>
          <a:p>
            <a:pPr algn="ctr"/>
            <a:r>
              <a:rPr lang="en-US" dirty="0"/>
              <a:t>Examine the effect  of </a:t>
            </a:r>
          </a:p>
          <a:p>
            <a:pPr algn="ctr"/>
            <a:r>
              <a:rPr lang="en-US" dirty="0"/>
              <a:t>different concentrations of LPS</a:t>
            </a:r>
          </a:p>
        </p:txBody>
      </p:sp>
      <p:sp>
        <p:nvSpPr>
          <p:cNvPr id="22" name="TextBox 21"/>
          <p:cNvSpPr txBox="1"/>
          <p:nvPr/>
        </p:nvSpPr>
        <p:spPr>
          <a:xfrm>
            <a:off x="6248402" y="5673213"/>
            <a:ext cx="3066865" cy="646331"/>
          </a:xfrm>
          <a:prstGeom prst="rect">
            <a:avLst/>
          </a:prstGeom>
          <a:noFill/>
        </p:spPr>
        <p:txBody>
          <a:bodyPr wrap="none" rtlCol="0">
            <a:spAutoFit/>
          </a:bodyPr>
          <a:lstStyle/>
          <a:p>
            <a:pPr algn="ctr"/>
            <a:r>
              <a:rPr lang="en-US" dirty="0"/>
              <a:t>Examine the effect  of  eating</a:t>
            </a:r>
          </a:p>
          <a:p>
            <a:pPr algn="ctr"/>
            <a:r>
              <a:rPr lang="en-US" dirty="0"/>
              <a:t>different concentrations of LPS</a:t>
            </a:r>
          </a:p>
        </p:txBody>
      </p:sp>
      <p:sp>
        <p:nvSpPr>
          <p:cNvPr id="23" name="TextBox 22"/>
          <p:cNvSpPr txBox="1"/>
          <p:nvPr/>
        </p:nvSpPr>
        <p:spPr>
          <a:xfrm>
            <a:off x="2148349" y="5673213"/>
            <a:ext cx="2849563" cy="646331"/>
          </a:xfrm>
          <a:prstGeom prst="rect">
            <a:avLst/>
          </a:prstGeom>
          <a:noFill/>
        </p:spPr>
        <p:txBody>
          <a:bodyPr wrap="none" rtlCol="0">
            <a:spAutoFit/>
          </a:bodyPr>
          <a:lstStyle/>
          <a:p>
            <a:pPr algn="ctr"/>
            <a:r>
              <a:rPr lang="en-US" dirty="0"/>
              <a:t>Examine the effect  of </a:t>
            </a:r>
          </a:p>
          <a:p>
            <a:pPr algn="ctr"/>
            <a:r>
              <a:rPr lang="en-US" dirty="0"/>
              <a:t>Eating different forms of LPS</a:t>
            </a:r>
          </a:p>
        </p:txBody>
      </p:sp>
      <p:sp>
        <p:nvSpPr>
          <p:cNvPr id="24" name="TextBox 23"/>
          <p:cNvSpPr txBox="1"/>
          <p:nvPr/>
        </p:nvSpPr>
        <p:spPr>
          <a:xfrm>
            <a:off x="10043651" y="1681316"/>
            <a:ext cx="1185966" cy="369332"/>
          </a:xfrm>
          <a:prstGeom prst="rect">
            <a:avLst/>
          </a:prstGeom>
          <a:noFill/>
        </p:spPr>
        <p:txBody>
          <a:bodyPr wrap="none" rtlCol="0">
            <a:spAutoFit/>
          </a:bodyPr>
          <a:lstStyle/>
          <a:p>
            <a:r>
              <a:rPr lang="en-US" dirty="0"/>
              <a:t>EGG laying</a:t>
            </a:r>
          </a:p>
        </p:txBody>
      </p:sp>
      <p:sp>
        <p:nvSpPr>
          <p:cNvPr id="25" name="TextBox 24"/>
          <p:cNvSpPr txBox="1"/>
          <p:nvPr/>
        </p:nvSpPr>
        <p:spPr>
          <a:xfrm>
            <a:off x="9883530" y="4532671"/>
            <a:ext cx="1731884" cy="923330"/>
          </a:xfrm>
          <a:prstGeom prst="rect">
            <a:avLst/>
          </a:prstGeom>
          <a:noFill/>
        </p:spPr>
        <p:txBody>
          <a:bodyPr wrap="none" rtlCol="0">
            <a:spAutoFit/>
          </a:bodyPr>
          <a:lstStyle/>
          <a:p>
            <a:pPr algn="ctr"/>
            <a:r>
              <a:rPr lang="en-US" dirty="0"/>
              <a:t>Adult selectivity</a:t>
            </a:r>
          </a:p>
          <a:p>
            <a:pPr algn="ctr"/>
            <a:r>
              <a:rPr lang="en-US" dirty="0"/>
              <a:t>and</a:t>
            </a:r>
          </a:p>
          <a:p>
            <a:pPr algn="ctr"/>
            <a:r>
              <a:rPr lang="en-US" dirty="0"/>
              <a:t>Larval selectivity</a:t>
            </a:r>
          </a:p>
        </p:txBody>
      </p:sp>
      <p:cxnSp>
        <p:nvCxnSpPr>
          <p:cNvPr id="27" name="Straight Arrow Connector 26"/>
          <p:cNvCxnSpPr/>
          <p:nvPr/>
        </p:nvCxnSpPr>
        <p:spPr>
          <a:xfrm flipH="1">
            <a:off x="10028903" y="2212258"/>
            <a:ext cx="1076633"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10122309" y="5697793"/>
            <a:ext cx="1076633"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9365226" y="162233"/>
            <a:ext cx="19665" cy="62434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4753897" y="162232"/>
            <a:ext cx="19665" cy="62434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77525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1976284" y="1327355"/>
            <a:ext cx="1238864" cy="1238864"/>
          </a:xfrm>
          <a:prstGeom prst="ellipse">
            <a:avLst/>
          </a:prstGeom>
          <a:solidFill>
            <a:schemeClr val="accent4">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3677264" y="1332271"/>
            <a:ext cx="1238864" cy="1238864"/>
          </a:xfrm>
          <a:prstGeom prst="ellipse">
            <a:avLst/>
          </a:prstGeom>
          <a:solidFill>
            <a:schemeClr val="accent6">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6204154" y="1351936"/>
            <a:ext cx="1238864" cy="1238864"/>
          </a:xfrm>
          <a:prstGeom prst="ellipse">
            <a:avLst/>
          </a:prstGeom>
          <a:solidFill>
            <a:schemeClr val="accent6">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7649497" y="1337187"/>
            <a:ext cx="1238864" cy="1238864"/>
          </a:xfrm>
          <a:prstGeom prst="ellipse">
            <a:avLst/>
          </a:prstGeom>
          <a:solidFill>
            <a:srgbClr val="00B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767779" y="4404852"/>
            <a:ext cx="1238864" cy="1238864"/>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7152967" y="4306528"/>
            <a:ext cx="1238864" cy="1238864"/>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3642851" y="4793226"/>
            <a:ext cx="103239" cy="457200"/>
          </a:xfrm>
          <a:prstGeom prst="roundRect">
            <a:avLst/>
          </a:prstGeom>
          <a:solidFill>
            <a:schemeClr val="accent6"/>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3072580" y="4798141"/>
            <a:ext cx="103239" cy="457200"/>
          </a:xfrm>
          <a:prstGeom prst="round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7393858" y="4680154"/>
            <a:ext cx="103239" cy="457200"/>
          </a:xfrm>
          <a:prstGeom prst="roundRect">
            <a:avLst/>
          </a:prstGeom>
          <a:solidFill>
            <a:schemeClr val="accent6"/>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8003458" y="4670322"/>
            <a:ext cx="103239" cy="45720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401097" y="840658"/>
            <a:ext cx="4232787" cy="259571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771535" y="845574"/>
            <a:ext cx="3918155" cy="259571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761702" y="3903406"/>
            <a:ext cx="3918155" cy="259571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415845" y="3908322"/>
            <a:ext cx="4232787" cy="259571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2448233" y="147484"/>
            <a:ext cx="2284793" cy="646331"/>
          </a:xfrm>
          <a:prstGeom prst="rect">
            <a:avLst/>
          </a:prstGeom>
          <a:noFill/>
        </p:spPr>
        <p:txBody>
          <a:bodyPr wrap="none" rtlCol="0">
            <a:spAutoFit/>
          </a:bodyPr>
          <a:lstStyle/>
          <a:p>
            <a:r>
              <a:rPr lang="en-US" dirty="0"/>
              <a:t>Examine the effect  of </a:t>
            </a:r>
          </a:p>
          <a:p>
            <a:r>
              <a:rPr lang="en-US" dirty="0"/>
              <a:t>different forms of LPS</a:t>
            </a:r>
          </a:p>
        </p:txBody>
      </p:sp>
      <p:sp>
        <p:nvSpPr>
          <p:cNvPr id="19" name="TextBox 18"/>
          <p:cNvSpPr txBox="1"/>
          <p:nvPr/>
        </p:nvSpPr>
        <p:spPr>
          <a:xfrm>
            <a:off x="6258234" y="176981"/>
            <a:ext cx="3066865" cy="646331"/>
          </a:xfrm>
          <a:prstGeom prst="rect">
            <a:avLst/>
          </a:prstGeom>
          <a:noFill/>
        </p:spPr>
        <p:txBody>
          <a:bodyPr wrap="none" rtlCol="0">
            <a:spAutoFit/>
          </a:bodyPr>
          <a:lstStyle/>
          <a:p>
            <a:pPr algn="ctr"/>
            <a:r>
              <a:rPr lang="en-US" dirty="0"/>
              <a:t>Examine the effect  of </a:t>
            </a:r>
          </a:p>
          <a:p>
            <a:pPr algn="ctr"/>
            <a:r>
              <a:rPr lang="en-US" dirty="0"/>
              <a:t>different concentrations of LPS</a:t>
            </a:r>
          </a:p>
        </p:txBody>
      </p:sp>
      <p:sp>
        <p:nvSpPr>
          <p:cNvPr id="22" name="TextBox 21"/>
          <p:cNvSpPr txBox="1"/>
          <p:nvPr/>
        </p:nvSpPr>
        <p:spPr>
          <a:xfrm>
            <a:off x="6248402" y="5673213"/>
            <a:ext cx="3066865" cy="646331"/>
          </a:xfrm>
          <a:prstGeom prst="rect">
            <a:avLst/>
          </a:prstGeom>
          <a:noFill/>
        </p:spPr>
        <p:txBody>
          <a:bodyPr wrap="none" rtlCol="0">
            <a:spAutoFit/>
          </a:bodyPr>
          <a:lstStyle/>
          <a:p>
            <a:pPr algn="ctr"/>
            <a:r>
              <a:rPr lang="en-US" dirty="0"/>
              <a:t>Examine the effect  of  eating</a:t>
            </a:r>
          </a:p>
          <a:p>
            <a:pPr algn="ctr"/>
            <a:r>
              <a:rPr lang="en-US" dirty="0"/>
              <a:t>different concentrations of LPS</a:t>
            </a:r>
          </a:p>
        </p:txBody>
      </p:sp>
      <p:sp>
        <p:nvSpPr>
          <p:cNvPr id="23" name="TextBox 22"/>
          <p:cNvSpPr txBox="1"/>
          <p:nvPr/>
        </p:nvSpPr>
        <p:spPr>
          <a:xfrm>
            <a:off x="2148349" y="5673213"/>
            <a:ext cx="2849563" cy="646331"/>
          </a:xfrm>
          <a:prstGeom prst="rect">
            <a:avLst/>
          </a:prstGeom>
          <a:noFill/>
        </p:spPr>
        <p:txBody>
          <a:bodyPr wrap="none" rtlCol="0">
            <a:spAutoFit/>
          </a:bodyPr>
          <a:lstStyle/>
          <a:p>
            <a:pPr algn="ctr"/>
            <a:r>
              <a:rPr lang="en-US" dirty="0"/>
              <a:t>Examine the effect  of </a:t>
            </a:r>
          </a:p>
          <a:p>
            <a:pPr algn="ctr"/>
            <a:r>
              <a:rPr lang="en-US" dirty="0"/>
              <a:t>Eating different forms of LPS</a:t>
            </a:r>
          </a:p>
        </p:txBody>
      </p:sp>
      <p:sp>
        <p:nvSpPr>
          <p:cNvPr id="24" name="TextBox 23"/>
          <p:cNvSpPr txBox="1"/>
          <p:nvPr/>
        </p:nvSpPr>
        <p:spPr>
          <a:xfrm>
            <a:off x="10043651" y="1681316"/>
            <a:ext cx="1185966" cy="369332"/>
          </a:xfrm>
          <a:prstGeom prst="rect">
            <a:avLst/>
          </a:prstGeom>
          <a:noFill/>
        </p:spPr>
        <p:txBody>
          <a:bodyPr wrap="none" rtlCol="0">
            <a:spAutoFit/>
          </a:bodyPr>
          <a:lstStyle/>
          <a:p>
            <a:r>
              <a:rPr lang="en-US" dirty="0"/>
              <a:t>EGG laying</a:t>
            </a:r>
          </a:p>
        </p:txBody>
      </p:sp>
      <p:sp>
        <p:nvSpPr>
          <p:cNvPr id="25" name="TextBox 24"/>
          <p:cNvSpPr txBox="1"/>
          <p:nvPr/>
        </p:nvSpPr>
        <p:spPr>
          <a:xfrm>
            <a:off x="9883530" y="4532671"/>
            <a:ext cx="1731884" cy="923330"/>
          </a:xfrm>
          <a:prstGeom prst="rect">
            <a:avLst/>
          </a:prstGeom>
          <a:noFill/>
        </p:spPr>
        <p:txBody>
          <a:bodyPr wrap="none" rtlCol="0">
            <a:spAutoFit/>
          </a:bodyPr>
          <a:lstStyle/>
          <a:p>
            <a:pPr algn="ctr"/>
            <a:r>
              <a:rPr lang="en-US" dirty="0"/>
              <a:t>Adult selectivity</a:t>
            </a:r>
          </a:p>
          <a:p>
            <a:pPr algn="ctr"/>
            <a:r>
              <a:rPr lang="en-US" dirty="0"/>
              <a:t>and</a:t>
            </a:r>
          </a:p>
          <a:p>
            <a:pPr algn="ctr"/>
            <a:r>
              <a:rPr lang="en-US" dirty="0"/>
              <a:t>Larval selectivity</a:t>
            </a:r>
          </a:p>
        </p:txBody>
      </p:sp>
      <p:cxnSp>
        <p:nvCxnSpPr>
          <p:cNvPr id="27" name="Straight Arrow Connector 26"/>
          <p:cNvCxnSpPr/>
          <p:nvPr/>
        </p:nvCxnSpPr>
        <p:spPr>
          <a:xfrm flipH="1">
            <a:off x="10028903" y="2212258"/>
            <a:ext cx="1076633"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10122309" y="5697793"/>
            <a:ext cx="1076633"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9365226" y="162233"/>
            <a:ext cx="19665" cy="62434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4753897" y="162232"/>
            <a:ext cx="19665" cy="62434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4" name="Picture 3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04735" y="2450691"/>
            <a:ext cx="722670" cy="722670"/>
          </a:xfrm>
          <a:prstGeom prst="rect">
            <a:avLst/>
          </a:prstGeom>
        </p:spPr>
      </p:pic>
      <p:pic>
        <p:nvPicPr>
          <p:cNvPr id="35" name="Picture 3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71883" y="2632587"/>
            <a:ext cx="722670" cy="722670"/>
          </a:xfrm>
          <a:prstGeom prst="rect">
            <a:avLst/>
          </a:prstGeom>
        </p:spPr>
      </p:pic>
      <p:pic>
        <p:nvPicPr>
          <p:cNvPr id="36" name="Picture 3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1196180">
            <a:off x="3018503" y="1442885"/>
            <a:ext cx="722670" cy="722670"/>
          </a:xfrm>
          <a:prstGeom prst="rect">
            <a:avLst/>
          </a:prstGeom>
        </p:spPr>
      </p:pic>
      <p:pic>
        <p:nvPicPr>
          <p:cNvPr id="37" name="Picture 3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9724684">
            <a:off x="4734231" y="1801762"/>
            <a:ext cx="722670" cy="722670"/>
          </a:xfrm>
          <a:prstGeom prst="rect">
            <a:avLst/>
          </a:prstGeom>
        </p:spPr>
      </p:pic>
      <p:pic>
        <p:nvPicPr>
          <p:cNvPr id="38" name="Picture 3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153473">
            <a:off x="1833715" y="2367117"/>
            <a:ext cx="722670" cy="722670"/>
          </a:xfrm>
          <a:prstGeom prst="rect">
            <a:avLst/>
          </a:prstGeom>
        </p:spPr>
      </p:pic>
      <p:pic>
        <p:nvPicPr>
          <p:cNvPr id="39" name="Picture 3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5564769">
            <a:off x="4434347" y="867697"/>
            <a:ext cx="722670" cy="722670"/>
          </a:xfrm>
          <a:prstGeom prst="rect">
            <a:avLst/>
          </a:prstGeom>
        </p:spPr>
      </p:pic>
      <p:pic>
        <p:nvPicPr>
          <p:cNvPr id="40" name="Picture 3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6021558">
            <a:off x="1607574" y="872613"/>
            <a:ext cx="722670" cy="722670"/>
          </a:xfrm>
          <a:prstGeom prst="rect">
            <a:avLst/>
          </a:prstGeom>
        </p:spPr>
      </p:pic>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4264344">
            <a:off x="3028335" y="2485103"/>
            <a:ext cx="722670" cy="722670"/>
          </a:xfrm>
          <a:prstGeom prst="rect">
            <a:avLst/>
          </a:prstGeom>
        </p:spPr>
      </p:pic>
      <p:pic>
        <p:nvPicPr>
          <p:cNvPr id="42" name="Picture 4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24451" y="2396614"/>
            <a:ext cx="722670" cy="722670"/>
          </a:xfrm>
          <a:prstGeom prst="rect">
            <a:avLst/>
          </a:prstGeom>
        </p:spPr>
      </p:pic>
      <p:pic>
        <p:nvPicPr>
          <p:cNvPr id="43" name="Picture 4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91599" y="2578510"/>
            <a:ext cx="722670" cy="722670"/>
          </a:xfrm>
          <a:prstGeom prst="rect">
            <a:avLst/>
          </a:prstGeom>
        </p:spPr>
      </p:pic>
      <p:pic>
        <p:nvPicPr>
          <p:cNvPr id="44" name="Picture 4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1196180">
            <a:off x="7197213" y="1182330"/>
            <a:ext cx="722670" cy="722670"/>
          </a:xfrm>
          <a:prstGeom prst="rect">
            <a:avLst/>
          </a:prstGeom>
        </p:spPr>
      </p:pic>
      <p:pic>
        <p:nvPicPr>
          <p:cNvPr id="45" name="Picture 4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9724684">
            <a:off x="8853947" y="1747685"/>
            <a:ext cx="722670" cy="722670"/>
          </a:xfrm>
          <a:prstGeom prst="rect">
            <a:avLst/>
          </a:prstGeom>
        </p:spPr>
      </p:pic>
      <p:pic>
        <p:nvPicPr>
          <p:cNvPr id="46" name="Picture 4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153473">
            <a:off x="5953431" y="2313040"/>
            <a:ext cx="722670" cy="722670"/>
          </a:xfrm>
          <a:prstGeom prst="rect">
            <a:avLst/>
          </a:prstGeom>
        </p:spPr>
      </p:pic>
      <p:pic>
        <p:nvPicPr>
          <p:cNvPr id="47" name="Picture 4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5564769">
            <a:off x="8554063" y="813620"/>
            <a:ext cx="722670" cy="722670"/>
          </a:xfrm>
          <a:prstGeom prst="rect">
            <a:avLst/>
          </a:prstGeom>
        </p:spPr>
      </p:pic>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6021558">
            <a:off x="5727290" y="818536"/>
            <a:ext cx="722670" cy="722670"/>
          </a:xfrm>
          <a:prstGeom prst="rect">
            <a:avLst/>
          </a:prstGeom>
        </p:spPr>
      </p:pic>
      <p:pic>
        <p:nvPicPr>
          <p:cNvPr id="49" name="Picture 4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4264344">
            <a:off x="7148051" y="2431026"/>
            <a:ext cx="722670" cy="722670"/>
          </a:xfrm>
          <a:prstGeom prst="rect">
            <a:avLst/>
          </a:prstGeom>
        </p:spPr>
      </p:pic>
      <p:pic>
        <p:nvPicPr>
          <p:cNvPr id="50" name="Picture 4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2703726">
            <a:off x="7384025" y="4171336"/>
            <a:ext cx="722670" cy="722670"/>
          </a:xfrm>
          <a:prstGeom prst="rect">
            <a:avLst/>
          </a:prstGeom>
        </p:spPr>
      </p:pic>
      <p:pic>
        <p:nvPicPr>
          <p:cNvPr id="51" name="Picture 5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2703726">
            <a:off x="3008669" y="4220498"/>
            <a:ext cx="722670" cy="722670"/>
          </a:xfrm>
          <a:prstGeom prst="rect">
            <a:avLst/>
          </a:prstGeom>
        </p:spPr>
      </p:pic>
      <p:pic>
        <p:nvPicPr>
          <p:cNvPr id="52" name="Picture 10" descr="wildtypelarva"/>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97768" y="5220929"/>
            <a:ext cx="583993" cy="382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10" descr="wildtypelarva"/>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82955" y="5093109"/>
            <a:ext cx="583993" cy="382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2808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15603C2-5971-4DB7-9279-E1DC9BBEA583}"/>
              </a:ext>
            </a:extLst>
          </p:cNvPr>
          <p:cNvSpPr>
            <a:spLocks noGrp="1"/>
          </p:cNvSpPr>
          <p:nvPr>
            <p:ph type="title"/>
          </p:nvPr>
        </p:nvSpPr>
        <p:spPr/>
        <p:txBody>
          <a:bodyPr/>
          <a:lstStyle/>
          <a:p>
            <a:endParaRPr lang="en-US"/>
          </a:p>
        </p:txBody>
      </p:sp>
      <p:sp>
        <p:nvSpPr>
          <p:cNvPr id="3" name="Content Placeholder 2">
            <a:extLst>
              <a:ext uri="{FF2B5EF4-FFF2-40B4-BE49-F238E27FC236}">
                <a16:creationId xmlns="" xmlns:a16="http://schemas.microsoft.com/office/drawing/2014/main" id="{532DBA27-9B11-438D-902D-145E23A4B855}"/>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9980507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EB3542A1-C2D9-4AD3-9266-40095C5AC744}"/>
              </a:ext>
            </a:extLst>
          </p:cNvPr>
          <p:cNvSpPr/>
          <p:nvPr/>
        </p:nvSpPr>
        <p:spPr>
          <a:xfrm>
            <a:off x="554540" y="1101679"/>
            <a:ext cx="10972799" cy="5355312"/>
          </a:xfrm>
          <a:prstGeom prst="rect">
            <a:avLst/>
          </a:prstGeom>
        </p:spPr>
        <p:txBody>
          <a:bodyPr wrap="square">
            <a:spAutoFit/>
          </a:bodyPr>
          <a:lstStyle/>
          <a:p>
            <a:r>
              <a:rPr lang="en-US" dirty="0"/>
              <a:t>The activity is divided into flexible tasks for teachers to adjust as needed but to provide a logical framework for stepwise learning.</a:t>
            </a:r>
          </a:p>
          <a:p>
            <a:endParaRPr lang="en-US" dirty="0"/>
          </a:p>
          <a:p>
            <a:r>
              <a:rPr lang="en-US" b="1" dirty="0"/>
              <a:t>Task 1: </a:t>
            </a:r>
            <a:r>
              <a:rPr lang="en-US" dirty="0"/>
              <a:t>Look over the data provided and come up with a list of items worthy of learning more about the insects and 	other information to estimate the time in which the animal/person might have died.</a:t>
            </a:r>
          </a:p>
          <a:p>
            <a:r>
              <a:rPr lang="en-US" dirty="0"/>
              <a:t>	Students make lists and then write them out on a board and see how many of the same items were 	chosen.</a:t>
            </a:r>
          </a:p>
          <a:p>
            <a:r>
              <a:rPr lang="en-US" b="1" dirty="0"/>
              <a:t>Task 2: </a:t>
            </a:r>
            <a:r>
              <a:rPr lang="en-US" dirty="0"/>
              <a:t>Examine the literature and web sources to find the life cycle of fruit flies and blow flies as well as related to 	forensics. Topics to pay attention to: Temperature, food source, crowding, stages and how to tell the 	stages as well time 	within a stage.</a:t>
            </a:r>
          </a:p>
          <a:p>
            <a:r>
              <a:rPr lang="en-US" b="1" dirty="0"/>
              <a:t>Task 3: </a:t>
            </a:r>
            <a:r>
              <a:rPr lang="en-US" dirty="0"/>
              <a:t>Compile the data provided to estimate at minimum how long the body and fruit must have been present.</a:t>
            </a:r>
          </a:p>
          <a:p>
            <a:r>
              <a:rPr lang="en-US" dirty="0"/>
              <a:t>     	 Put a timeline together based on the developmental stages of the insects. Back date down to egg laying 	and list air temperatures with the dates (day/night).</a:t>
            </a:r>
          </a:p>
          <a:p>
            <a:endParaRPr lang="en-US" dirty="0"/>
          </a:p>
          <a:p>
            <a:r>
              <a:rPr lang="en-US" b="1" dirty="0"/>
              <a:t>Optional- Task 4: </a:t>
            </a:r>
            <a:r>
              <a:rPr lang="en-US" dirty="0"/>
              <a:t>Set up a simulated science with a cut apple and beef liver and add fruit flies as well as blow flies. Conduct experiments at room temperature and monitor developmental stages.</a:t>
            </a:r>
          </a:p>
          <a:p>
            <a:endParaRPr lang="en-US" dirty="0"/>
          </a:p>
          <a:p>
            <a:r>
              <a:rPr lang="en-US" b="1" dirty="0"/>
              <a:t>Optional- Task 5: </a:t>
            </a:r>
            <a:r>
              <a:rPr lang="en-US" dirty="0"/>
              <a:t>Set up isolated fruit flies and blow files in separate containers with food. Use incubators to simulate temperature changes and monitor developmental stages.</a:t>
            </a:r>
          </a:p>
        </p:txBody>
      </p:sp>
      <p:sp>
        <p:nvSpPr>
          <p:cNvPr id="5" name="TextBox 4">
            <a:extLst>
              <a:ext uri="{FF2B5EF4-FFF2-40B4-BE49-F238E27FC236}">
                <a16:creationId xmlns="" xmlns:a16="http://schemas.microsoft.com/office/drawing/2014/main" id="{9C70454C-2E94-41E7-B7F2-5232B6E5293E}"/>
              </a:ext>
            </a:extLst>
          </p:cNvPr>
          <p:cNvSpPr txBox="1"/>
          <p:nvPr/>
        </p:nvSpPr>
        <p:spPr>
          <a:xfrm>
            <a:off x="4176744" y="493342"/>
            <a:ext cx="2644442" cy="369332"/>
          </a:xfrm>
          <a:prstGeom prst="rect">
            <a:avLst/>
          </a:prstGeom>
          <a:noFill/>
        </p:spPr>
        <p:txBody>
          <a:bodyPr wrap="none" rtlCol="0">
            <a:spAutoFit/>
          </a:bodyPr>
          <a:lstStyle/>
          <a:p>
            <a:r>
              <a:rPr lang="en-US" b="1" dirty="0"/>
              <a:t>Flexible tasks for teachers</a:t>
            </a:r>
          </a:p>
        </p:txBody>
      </p:sp>
    </p:spTree>
    <p:extLst>
      <p:ext uri="{BB962C8B-B14F-4D97-AF65-F5344CB8AC3E}">
        <p14:creationId xmlns:p14="http://schemas.microsoft.com/office/powerpoint/2010/main" val="3103449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400B5035-C069-4519-B838-03AAA93872CE}"/>
              </a:ext>
            </a:extLst>
          </p:cNvPr>
          <p:cNvSpPr/>
          <p:nvPr/>
        </p:nvSpPr>
        <p:spPr>
          <a:xfrm>
            <a:off x="389357" y="1269787"/>
            <a:ext cx="10288475" cy="4795287"/>
          </a:xfrm>
          <a:prstGeom prst="rect">
            <a:avLst/>
          </a:prstGeom>
        </p:spPr>
        <p:txBody>
          <a:bodyPr wrap="square">
            <a:spAutoFit/>
          </a:bodyPr>
          <a:lstStyle/>
          <a:p>
            <a:pPr indent="228600" algn="just">
              <a:lnSpc>
                <a:spcPct val="106000"/>
              </a:lnSpc>
              <a:spcAft>
                <a:spcPts val="800"/>
              </a:spcAft>
            </a:pP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Body: </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Body temperature, condition of corpse (skin broken or intact), insect larvae inside body or only around mouth and eyes, are body fluids leaking out, dehydrated,  hair falling out, grass/plants underneath dead or look fresh or still green, insects under body, wild animal bites from dogs or other large animals, insects associated with body. </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If insects present what stages eggs to pupa.</a:t>
            </a:r>
          </a:p>
          <a:p>
            <a:pPr indent="228600" algn="just">
              <a:lnSpc>
                <a:spcPct val="106000"/>
              </a:lnSpc>
              <a:spcAft>
                <a:spcPts val="800"/>
              </a:spcAft>
            </a:pPr>
            <a:endParaRPr lang="en-US" sz="2400" dirty="0">
              <a:latin typeface="Arial" panose="020B0604020202020204" pitchFamily="34" charset="0"/>
              <a:ea typeface="Calibri" panose="020F0502020204030204" pitchFamily="34" charset="0"/>
              <a:cs typeface="Arial" panose="020B0604020202020204" pitchFamily="34" charset="0"/>
            </a:endParaRPr>
          </a:p>
          <a:p>
            <a:pPr indent="228600" algn="just">
              <a:lnSpc>
                <a:spcPct val="107000"/>
              </a:lnSpc>
              <a:spcAft>
                <a:spcPts val="800"/>
              </a:spcAft>
            </a:pPr>
            <a:r>
              <a:rPr lang="en-US" sz="2400" b="1" dirty="0">
                <a:solidFill>
                  <a:srgbClr val="000000"/>
                </a:solidFill>
                <a:latin typeface="Arial" panose="020B0604020202020204" pitchFamily="34" charset="0"/>
                <a:ea typeface="Calibri" panose="020F0502020204030204" pitchFamily="34" charset="0"/>
                <a:cs typeface="Arial" panose="020B0604020202020204" pitchFamily="34" charset="0"/>
              </a:rPr>
              <a:t>Apple: </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dried out or moist, bacteria, fungi, insects present. If insects present what stages eggs to pupa.</a:t>
            </a:r>
            <a:endParaRPr lang="en-US" sz="2400" dirty="0">
              <a:latin typeface="Arial" panose="020B0604020202020204" pitchFamily="34" charset="0"/>
              <a:ea typeface="Calibri" panose="020F0502020204030204" pitchFamily="34" charset="0"/>
              <a:cs typeface="Arial" panose="020B0604020202020204" pitchFamily="34" charset="0"/>
            </a:endParaRPr>
          </a:p>
          <a:p>
            <a:pPr indent="228600" algn="just">
              <a:lnSpc>
                <a:spcPct val="107000"/>
              </a:lnSpc>
              <a:spcAft>
                <a:spcPts val="800"/>
              </a:spcAft>
            </a:pPr>
            <a:r>
              <a:rPr lang="en-US" sz="2400" dirty="0">
                <a:latin typeface="Arial" panose="020B0604020202020204" pitchFamily="34" charset="0"/>
                <a:ea typeface="Calibri" panose="020F0502020204030204" pitchFamily="34" charset="0"/>
                <a:cs typeface="Arial" panose="020B0604020202020204" pitchFamily="34" charset="0"/>
              </a:rPr>
              <a:t> </a:t>
            </a:r>
          </a:p>
          <a:p>
            <a:pPr indent="228600" algn="just">
              <a:lnSpc>
                <a:spcPct val="107000"/>
              </a:lnSpc>
              <a:spcAft>
                <a:spcPts val="800"/>
              </a:spcAft>
            </a:pPr>
            <a:r>
              <a:rPr lang="en-US" sz="2400" b="1" dirty="0">
                <a:solidFill>
                  <a:srgbClr val="000000"/>
                </a:solidFill>
                <a:latin typeface="Arial" panose="020B0604020202020204" pitchFamily="34" charset="0"/>
                <a:ea typeface="Calibri" panose="020F0502020204030204" pitchFamily="34" charset="0"/>
                <a:cs typeface="Arial" panose="020B0604020202020204" pitchFamily="34" charset="0"/>
              </a:rPr>
              <a:t>Environment: </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Temperature of the last few days, rain, wind. </a:t>
            </a:r>
            <a:endParaRPr lang="en-US" sz="2400" dirty="0">
              <a:effectLst/>
              <a:latin typeface="Arial" panose="020B0604020202020204" pitchFamily="34"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 xmlns:a16="http://schemas.microsoft.com/office/drawing/2014/main" id="{528CA4C6-1C2E-45E9-8501-DF66FB64274B}"/>
              </a:ext>
            </a:extLst>
          </p:cNvPr>
          <p:cNvSpPr txBox="1"/>
          <p:nvPr/>
        </p:nvSpPr>
        <p:spPr>
          <a:xfrm>
            <a:off x="5456754" y="383459"/>
            <a:ext cx="1278492" cy="523220"/>
          </a:xfrm>
          <a:prstGeom prst="rect">
            <a:avLst/>
          </a:prstGeom>
          <a:noFill/>
        </p:spPr>
        <p:txBody>
          <a:bodyPr wrap="none" rtlCol="0">
            <a:spAutoFit/>
          </a:bodyPr>
          <a:lstStyle/>
          <a:p>
            <a:r>
              <a:rPr lang="en-US" sz="2800" b="1"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Task 1</a:t>
            </a:r>
            <a:endParaRPr lang="en-US" sz="2800" b="1"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528640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B2066B26-5163-43B3-B4FE-5AC1A77012BB}"/>
              </a:ext>
            </a:extLst>
          </p:cNvPr>
          <p:cNvSpPr/>
          <p:nvPr/>
        </p:nvSpPr>
        <p:spPr>
          <a:xfrm>
            <a:off x="448349" y="1517820"/>
            <a:ext cx="10253079" cy="2845010"/>
          </a:xfrm>
          <a:prstGeom prst="rect">
            <a:avLst/>
          </a:prstGeom>
        </p:spPr>
        <p:txBody>
          <a:bodyPr wrap="square">
            <a:spAutoFit/>
          </a:bodyPr>
          <a:lstStyle/>
          <a:p>
            <a:pPr indent="228600" algn="just">
              <a:lnSpc>
                <a:spcPct val="107000"/>
              </a:lnSpc>
              <a:spcAft>
                <a:spcPts val="800"/>
              </a:spcAft>
            </a:pPr>
            <a:r>
              <a:rPr lang="en-US" sz="2400" b="1" dirty="0">
                <a:solidFill>
                  <a:srgbClr val="000000"/>
                </a:solidFill>
                <a:latin typeface="Arial" panose="020B0604020202020204" pitchFamily="34" charset="0"/>
                <a:ea typeface="Calibri" panose="020F0502020204030204" pitchFamily="34" charset="0"/>
                <a:cs typeface="Arial" panose="020B0604020202020204" pitchFamily="34" charset="0"/>
              </a:rPr>
              <a:t>Google searches on: </a:t>
            </a:r>
          </a:p>
          <a:p>
            <a:pPr indent="228600" algn="just">
              <a:lnSpc>
                <a:spcPct val="107000"/>
              </a:lnSpc>
              <a:spcAft>
                <a:spcPts val="800"/>
              </a:spcAft>
            </a:pP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Life cycle </a:t>
            </a:r>
            <a:r>
              <a:rPr lang="en-US" sz="2400" i="1" dirty="0">
                <a:solidFill>
                  <a:srgbClr val="000000"/>
                </a:solidFill>
                <a:latin typeface="Arial" panose="020B0604020202020204" pitchFamily="34" charset="0"/>
                <a:ea typeface="Calibri" panose="020F0502020204030204" pitchFamily="34" charset="0"/>
                <a:cs typeface="Arial" panose="020B0604020202020204" pitchFamily="34" charset="0"/>
              </a:rPr>
              <a:t>Drosophila</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p>
          <a:p>
            <a:pPr indent="228600" algn="just">
              <a:lnSpc>
                <a:spcPct val="107000"/>
              </a:lnSpc>
              <a:spcAft>
                <a:spcPts val="800"/>
              </a:spcAft>
            </a:pP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Life cycle blow flies (</a:t>
            </a:r>
            <a:r>
              <a:rPr lang="en-US" sz="2400" i="1" dirty="0" err="1">
                <a:solidFill>
                  <a:srgbClr val="000000"/>
                </a:solidFill>
                <a:latin typeface="Arial" panose="020B0604020202020204" pitchFamily="34" charset="0"/>
                <a:ea typeface="Calibri" panose="020F0502020204030204" pitchFamily="34" charset="0"/>
                <a:cs typeface="Arial" panose="020B0604020202020204" pitchFamily="34" charset="0"/>
              </a:rPr>
              <a:t>Phaenicia</a:t>
            </a:r>
            <a:r>
              <a:rPr lang="en-US" sz="24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i="1" dirty="0" err="1">
                <a:solidFill>
                  <a:srgbClr val="000000"/>
                </a:solidFill>
                <a:latin typeface="Arial" panose="020B0604020202020204" pitchFamily="34" charset="0"/>
                <a:ea typeface="Calibri" panose="020F0502020204030204" pitchFamily="34" charset="0"/>
                <a:cs typeface="Arial" panose="020B0604020202020204" pitchFamily="34" charset="0"/>
              </a:rPr>
              <a:t>sericata</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p>
          <a:p>
            <a:pPr indent="228600" algn="just">
              <a:lnSpc>
                <a:spcPct val="107000"/>
              </a:lnSpc>
              <a:spcAft>
                <a:spcPts val="800"/>
              </a:spcAft>
            </a:pP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How to stage larvae, temperature effects on insect development </a:t>
            </a:r>
          </a:p>
          <a:p>
            <a:pPr indent="228600" algn="just">
              <a:lnSpc>
                <a:spcPct val="107000"/>
              </a:lnSpc>
              <a:spcAft>
                <a:spcPts val="800"/>
              </a:spcAft>
            </a:pP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How to determine how long a animal is dead, forensics dead animal, 	forensics insects.</a:t>
            </a:r>
            <a:endParaRPr lang="en-US" sz="24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 xmlns:a16="http://schemas.microsoft.com/office/drawing/2014/main" id="{8E6CB988-E07C-4E5F-A382-5C3F2DE8F71D}"/>
              </a:ext>
            </a:extLst>
          </p:cNvPr>
          <p:cNvSpPr txBox="1"/>
          <p:nvPr/>
        </p:nvSpPr>
        <p:spPr>
          <a:xfrm>
            <a:off x="5456754" y="383459"/>
            <a:ext cx="1278492" cy="523220"/>
          </a:xfrm>
          <a:prstGeom prst="rect">
            <a:avLst/>
          </a:prstGeom>
          <a:noFill/>
        </p:spPr>
        <p:txBody>
          <a:bodyPr wrap="none" rtlCol="0">
            <a:spAutoFit/>
          </a:bodyPr>
          <a:lstStyle/>
          <a:p>
            <a:r>
              <a:rPr lang="en-US" sz="2800" b="1"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Task 2</a:t>
            </a:r>
            <a:endParaRPr lang="en-US" sz="2800" b="1"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922724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BD4D90FD-D78C-41F5-9D7A-9E75BCE8232C}"/>
              </a:ext>
            </a:extLst>
          </p:cNvPr>
          <p:cNvSpPr txBox="1"/>
          <p:nvPr/>
        </p:nvSpPr>
        <p:spPr>
          <a:xfrm>
            <a:off x="5456754" y="383459"/>
            <a:ext cx="1278492" cy="523220"/>
          </a:xfrm>
          <a:prstGeom prst="rect">
            <a:avLst/>
          </a:prstGeom>
          <a:noFill/>
        </p:spPr>
        <p:txBody>
          <a:bodyPr wrap="none" rtlCol="0">
            <a:spAutoFit/>
          </a:bodyPr>
          <a:lstStyle/>
          <a:p>
            <a:r>
              <a:rPr lang="en-US" sz="2800" b="1"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Task 3</a:t>
            </a:r>
            <a:endParaRPr lang="en-US" sz="280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 xmlns:a16="http://schemas.microsoft.com/office/drawing/2014/main" id="{08EFFD4C-1166-4489-B0DD-9D3245ED1F0C}"/>
              </a:ext>
            </a:extLst>
          </p:cNvPr>
          <p:cNvSpPr/>
          <p:nvPr/>
        </p:nvSpPr>
        <p:spPr>
          <a:xfrm>
            <a:off x="996992" y="1637708"/>
            <a:ext cx="10477254" cy="3785652"/>
          </a:xfrm>
          <a:prstGeom prst="rect">
            <a:avLst/>
          </a:prstGeom>
        </p:spPr>
        <p:txBody>
          <a:bodyPr wrap="square">
            <a:spAutoFit/>
          </a:bodyPr>
          <a:lstStyle/>
          <a:p>
            <a:r>
              <a:rPr lang="en-US" sz="2400" dirty="0">
                <a:latin typeface="Arial" panose="020B0604020202020204" pitchFamily="34" charset="0"/>
                <a:cs typeface="Arial" panose="020B0604020202020204" pitchFamily="34" charset="0"/>
              </a:rPr>
              <a:t>List out the stages of the two different types of larvae, eggs, pupa and if pupa cases </a:t>
            </a:r>
            <a:r>
              <a:rPr lang="en-US" sz="2400" dirty="0" err="1">
                <a:latin typeface="Arial" panose="020B0604020202020204" pitchFamily="34" charset="0"/>
                <a:cs typeface="Arial" panose="020B0604020202020204" pitchFamily="34" charset="0"/>
              </a:rPr>
              <a:t>eclosed</a:t>
            </a:r>
            <a:r>
              <a:rPr lang="en-US" sz="2400" dirty="0">
                <a:latin typeface="Arial" panose="020B0604020202020204" pitchFamily="34" charset="0"/>
                <a:cs typeface="Arial" panose="020B0604020202020204" pitchFamily="34" charset="0"/>
              </a:rPr>
              <a:t>.</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Try to make developmental curve based on temperatures.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Back calculate the potential dates that the person and apple were exposed to the open environment.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Use </a:t>
            </a:r>
            <a:r>
              <a:rPr lang="en-US" sz="2400" dirty="0" err="1">
                <a:latin typeface="Arial" panose="020B0604020202020204" pitchFamily="34" charset="0"/>
                <a:cs typeface="Arial" panose="020B0604020202020204" pitchFamily="34" charset="0"/>
              </a:rPr>
              <a:t>Netlogo</a:t>
            </a:r>
            <a:r>
              <a:rPr lang="en-US" sz="2400" dirty="0">
                <a:latin typeface="Arial" panose="020B0604020202020204" pitchFamily="34" charset="0"/>
                <a:cs typeface="Arial" panose="020B0604020202020204" pitchFamily="34" charset="0"/>
              </a:rPr>
              <a:t> simulation to examine how fast  a population can grow depending on number of adults and sex of adults.</a:t>
            </a:r>
          </a:p>
        </p:txBody>
      </p:sp>
    </p:spTree>
    <p:extLst>
      <p:ext uri="{BB962C8B-B14F-4D97-AF65-F5344CB8AC3E}">
        <p14:creationId xmlns:p14="http://schemas.microsoft.com/office/powerpoint/2010/main" val="31599790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2B7DA12A-22F3-4797-A2B2-D1CC8F2CE405}"/>
              </a:ext>
            </a:extLst>
          </p:cNvPr>
          <p:cNvSpPr txBox="1"/>
          <p:nvPr/>
        </p:nvSpPr>
        <p:spPr>
          <a:xfrm>
            <a:off x="5456754" y="607634"/>
            <a:ext cx="1278492" cy="523220"/>
          </a:xfrm>
          <a:prstGeom prst="rect">
            <a:avLst/>
          </a:prstGeom>
          <a:noFill/>
        </p:spPr>
        <p:txBody>
          <a:bodyPr wrap="none" rtlCol="0">
            <a:spAutoFit/>
          </a:bodyPr>
          <a:lstStyle/>
          <a:p>
            <a:r>
              <a:rPr lang="en-US" sz="2800" b="1"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Task 4</a:t>
            </a:r>
            <a:endParaRPr lang="en-US" sz="280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 xmlns:a16="http://schemas.microsoft.com/office/drawing/2014/main" id="{5C4D5BD0-C838-44DC-AF31-AE4CE04A08AC}"/>
              </a:ext>
            </a:extLst>
          </p:cNvPr>
          <p:cNvSpPr/>
          <p:nvPr/>
        </p:nvSpPr>
        <p:spPr>
          <a:xfrm>
            <a:off x="654829" y="1518115"/>
            <a:ext cx="10642436" cy="853952"/>
          </a:xfrm>
          <a:prstGeom prst="rect">
            <a:avLst/>
          </a:prstGeom>
        </p:spPr>
        <p:txBody>
          <a:bodyPr wrap="square">
            <a:spAutoFit/>
          </a:bodyPr>
          <a:lstStyle/>
          <a:p>
            <a:pPr indent="228600" algn="just">
              <a:lnSpc>
                <a:spcPct val="107000"/>
              </a:lnSpc>
              <a:spcAft>
                <a:spcPts val="800"/>
              </a:spcAft>
            </a:pP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Go over set up in how to simulate the scene with mixed fly species and be able to monitor the food sources and insect development. </a:t>
            </a:r>
            <a:endParaRPr lang="en-US" sz="24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TextBox 3">
            <a:extLst>
              <a:ext uri="{FF2B5EF4-FFF2-40B4-BE49-F238E27FC236}">
                <a16:creationId xmlns="" xmlns:a16="http://schemas.microsoft.com/office/drawing/2014/main" id="{0F56C43A-A48E-4351-9340-4B3C89B51F50}"/>
              </a:ext>
            </a:extLst>
          </p:cNvPr>
          <p:cNvSpPr txBox="1"/>
          <p:nvPr/>
        </p:nvSpPr>
        <p:spPr>
          <a:xfrm>
            <a:off x="5374163" y="3654492"/>
            <a:ext cx="1278492" cy="523220"/>
          </a:xfrm>
          <a:prstGeom prst="rect">
            <a:avLst/>
          </a:prstGeom>
          <a:noFill/>
        </p:spPr>
        <p:txBody>
          <a:bodyPr wrap="none" rtlCol="0">
            <a:spAutoFit/>
          </a:bodyPr>
          <a:lstStyle/>
          <a:p>
            <a:r>
              <a:rPr lang="en-US" sz="2800" b="1"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Task 5</a:t>
            </a:r>
            <a:endParaRPr lang="en-US" sz="280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 xmlns:a16="http://schemas.microsoft.com/office/drawing/2014/main" id="{9A77810F-A37F-43DB-9A65-32CDC63DD998}"/>
              </a:ext>
            </a:extLst>
          </p:cNvPr>
          <p:cNvSpPr/>
          <p:nvPr/>
        </p:nvSpPr>
        <p:spPr>
          <a:xfrm>
            <a:off x="572237" y="4532686"/>
            <a:ext cx="10831215" cy="862800"/>
          </a:xfrm>
          <a:prstGeom prst="rect">
            <a:avLst/>
          </a:prstGeom>
        </p:spPr>
        <p:txBody>
          <a:bodyPr wrap="square">
            <a:spAutoFit/>
          </a:bodyPr>
          <a:lstStyle/>
          <a:p>
            <a:pPr indent="228600" algn="just">
              <a:lnSpc>
                <a:spcPct val="107000"/>
              </a:lnSpc>
              <a:spcAft>
                <a:spcPts val="800"/>
              </a:spcAft>
            </a:pP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Go over set up in how to investigate individual fly species and effects of environment on developmental cycle in controlled environments. </a:t>
            </a:r>
            <a:endParaRPr lang="en-US" sz="24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7289132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2B7DA12A-22F3-4797-A2B2-D1CC8F2CE405}"/>
              </a:ext>
            </a:extLst>
          </p:cNvPr>
          <p:cNvSpPr txBox="1"/>
          <p:nvPr/>
        </p:nvSpPr>
        <p:spPr>
          <a:xfrm>
            <a:off x="5456754" y="607634"/>
            <a:ext cx="1278492" cy="523220"/>
          </a:xfrm>
          <a:prstGeom prst="rect">
            <a:avLst/>
          </a:prstGeom>
          <a:noFill/>
        </p:spPr>
        <p:txBody>
          <a:bodyPr wrap="none" rtlCol="0">
            <a:spAutoFit/>
          </a:bodyPr>
          <a:lstStyle/>
          <a:p>
            <a:r>
              <a:rPr lang="en-US" sz="2800" b="1"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Task 4</a:t>
            </a:r>
            <a:endParaRPr lang="en-US" sz="280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 xmlns:a16="http://schemas.microsoft.com/office/drawing/2014/main" id="{5C4D5BD0-C838-44DC-AF31-AE4CE04A08AC}"/>
              </a:ext>
            </a:extLst>
          </p:cNvPr>
          <p:cNvSpPr/>
          <p:nvPr/>
        </p:nvSpPr>
        <p:spPr>
          <a:xfrm>
            <a:off x="654829" y="1518115"/>
            <a:ext cx="10642436" cy="853952"/>
          </a:xfrm>
          <a:prstGeom prst="rect">
            <a:avLst/>
          </a:prstGeom>
        </p:spPr>
        <p:txBody>
          <a:bodyPr wrap="square">
            <a:spAutoFit/>
          </a:bodyPr>
          <a:lstStyle/>
          <a:p>
            <a:pPr indent="228600" algn="just">
              <a:lnSpc>
                <a:spcPct val="107000"/>
              </a:lnSpc>
              <a:spcAft>
                <a:spcPts val="800"/>
              </a:spcAft>
            </a:pP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Go over set up in how to simulate the scene with mixed fly species and be able to monitor the food sources and insect development. </a:t>
            </a:r>
            <a:endParaRPr lang="en-US" sz="2400" dirty="0">
              <a:effectLst/>
              <a:latin typeface="Arial" panose="020B0604020202020204" pitchFamily="34" charset="0"/>
              <a:ea typeface="Calibri" panose="020F0502020204030204" pitchFamily="34" charset="0"/>
              <a:cs typeface="Arial" panose="020B0604020202020204" pitchFamily="34" charset="0"/>
            </a:endParaRPr>
          </a:p>
        </p:txBody>
      </p:sp>
      <p:sp>
        <p:nvSpPr>
          <p:cNvPr id="6" name="TextBox 5">
            <a:extLst>
              <a:ext uri="{FF2B5EF4-FFF2-40B4-BE49-F238E27FC236}">
                <a16:creationId xmlns="" xmlns:a16="http://schemas.microsoft.com/office/drawing/2014/main" id="{034A95CC-2E2A-4768-A822-4E7E79523B45}"/>
              </a:ext>
            </a:extLst>
          </p:cNvPr>
          <p:cNvSpPr txBox="1"/>
          <p:nvPr/>
        </p:nvSpPr>
        <p:spPr>
          <a:xfrm>
            <a:off x="654829" y="3198167"/>
            <a:ext cx="4214948"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Outside simulation:</a:t>
            </a:r>
          </a:p>
        </p:txBody>
      </p:sp>
      <p:sp>
        <p:nvSpPr>
          <p:cNvPr id="7" name="TextBox 6">
            <a:extLst>
              <a:ext uri="{FF2B5EF4-FFF2-40B4-BE49-F238E27FC236}">
                <a16:creationId xmlns="" xmlns:a16="http://schemas.microsoft.com/office/drawing/2014/main" id="{B518A24E-549B-44F2-AE2E-40C6C21218B3}"/>
              </a:ext>
            </a:extLst>
          </p:cNvPr>
          <p:cNvSpPr txBox="1"/>
          <p:nvPr/>
        </p:nvSpPr>
        <p:spPr>
          <a:xfrm>
            <a:off x="1149532" y="3996868"/>
            <a:ext cx="9094990" cy="1938992"/>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Need a cage to keep other animals from running off with content. </a:t>
            </a:r>
          </a:p>
          <a:p>
            <a:r>
              <a:rPr lang="en-US" sz="2400" dirty="0">
                <a:latin typeface="Arial" panose="020B0604020202020204" pitchFamily="34" charset="0"/>
                <a:cs typeface="Arial" panose="020B0604020202020204" pitchFamily="34" charset="0"/>
              </a:rPr>
              <a:t>	(easy to bring indoors)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Semi closed or could use wire and make it open.</a:t>
            </a:r>
          </a:p>
          <a:p>
            <a:r>
              <a:rPr lang="en-US" sz="2400" dirty="0">
                <a:latin typeface="Arial" panose="020B0604020202020204" pitchFamily="34" charset="0"/>
                <a:cs typeface="Arial" panose="020B0604020202020204" pitchFamily="34" charset="0"/>
              </a:rPr>
              <a:t>	 (more natural).</a:t>
            </a:r>
          </a:p>
        </p:txBody>
      </p:sp>
    </p:spTree>
    <p:extLst>
      <p:ext uri="{BB962C8B-B14F-4D97-AF65-F5344CB8AC3E}">
        <p14:creationId xmlns:p14="http://schemas.microsoft.com/office/powerpoint/2010/main" val="70403378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56&quot;/&gt;&lt;/object&gt;&lt;object type=&quot;3&quot; unique_id=&quot;10246&quot;&gt;&lt;property id=&quot;20148&quot; value=&quot;5&quot;/&gt;&lt;property id=&quot;20300&quot; value=&quot;Slide 2&quot;/&gt;&lt;property id=&quot;20307&quot; value=&quot;257&quot;/&gt;&lt;/object&gt;&lt;object type=&quot;3&quot; unique_id=&quot;10371&quot;&gt;&lt;property id=&quot;20148&quot; value=&quot;5&quot;/&gt;&lt;property id=&quot;20300&quot; value=&quot;Slide 3&quot;/&gt;&lt;property id=&quot;20307&quot; value=&quot;258&quot;/&gt;&lt;/objec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451</TotalTime>
  <Words>969</Words>
  <Application>Microsoft Office PowerPoint</Application>
  <PresentationFormat>Custom</PresentationFormat>
  <Paragraphs>141</Paragraphs>
  <Slides>36</Slides>
  <Notes>0</Notes>
  <HiddenSlides>0</HiddenSlides>
  <MMClips>1</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robin cooper</dc:creator>
  <cp:lastModifiedBy>rlc</cp:lastModifiedBy>
  <cp:revision>50</cp:revision>
  <dcterms:created xsi:type="dcterms:W3CDTF">2019-12-07T12:17:32Z</dcterms:created>
  <dcterms:modified xsi:type="dcterms:W3CDTF">2020-11-23T22:14:41Z</dcterms:modified>
</cp:coreProperties>
</file>